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sldIdLst>
    <p:sldId id="280" r:id="rId5"/>
    <p:sldId id="286" r:id="rId6"/>
    <p:sldId id="257" r:id="rId7"/>
    <p:sldId id="283" r:id="rId8"/>
    <p:sldId id="275" r:id="rId9"/>
    <p:sldId id="282" r:id="rId10"/>
    <p:sldId id="273" r:id="rId11"/>
    <p:sldId id="287" r:id="rId12"/>
    <p:sldId id="279" r:id="rId13"/>
    <p:sldId id="289" r:id="rId14"/>
    <p:sldId id="276" r:id="rId15"/>
    <p:sldId id="284" r:id="rId16"/>
    <p:sldId id="288" r:id="rId17"/>
    <p:sldId id="28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379" autoAdjust="0"/>
  </p:normalViewPr>
  <p:slideViewPr>
    <p:cSldViewPr snapToGrid="0">
      <p:cViewPr varScale="1">
        <p:scale>
          <a:sx n="94" d="100"/>
          <a:sy n="94" d="100"/>
        </p:scale>
        <p:origin x="76"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3"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306" y="1186486"/>
            <a:ext cx="8848347"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9" y="2075506"/>
            <a:ext cx="8679915" cy="1748729"/>
          </a:xfrm>
        </p:spPr>
        <p:txBody>
          <a:bodyPr bIns="0" anchor="b">
            <a:normAutofit/>
          </a:bodyPr>
          <a:lstStyle>
            <a:lvl1pPr algn="ctr">
              <a:lnSpc>
                <a:spcPct val="80000"/>
              </a:lnSpc>
              <a:defRPr sz="5401" spc="-149">
                <a:solidFill>
                  <a:srgbClr val="FFFEFF"/>
                </a:solidFill>
              </a:defRPr>
            </a:lvl1pPr>
          </a:lstStyle>
          <a:p>
            <a:r>
              <a:rPr lang="en-GB"/>
              <a:t>Click to edit Master title style</a:t>
            </a:r>
            <a:endParaRPr lang="en-US"/>
          </a:p>
        </p:txBody>
      </p:sp>
      <p:sp>
        <p:nvSpPr>
          <p:cNvPr id="3" name="Subtitle 2"/>
          <p:cNvSpPr>
            <a:spLocks noGrp="1"/>
          </p:cNvSpPr>
          <p:nvPr>
            <p:ph type="subTitle" idx="1"/>
          </p:nvPr>
        </p:nvSpPr>
        <p:spPr>
          <a:xfrm>
            <a:off x="1759243" y="3906268"/>
            <a:ext cx="8673428" cy="1322587"/>
          </a:xfrm>
        </p:spPr>
        <p:txBody>
          <a:bodyPr tIns="0">
            <a:normAutofit/>
          </a:bodyPr>
          <a:lstStyle>
            <a:lvl1pPr marL="0" indent="0" algn="ctr">
              <a:lnSpc>
                <a:spcPct val="100000"/>
              </a:lnSpc>
              <a:buNone/>
              <a:defRPr sz="1801" b="0">
                <a:solidFill>
                  <a:srgbClr val="FFFEFF"/>
                </a:solidFill>
              </a:defRPr>
            </a:lvl1pPr>
            <a:lvl2pPr marL="457238" indent="0" algn="ctr">
              <a:buNone/>
              <a:defRPr sz="1801"/>
            </a:lvl2pPr>
            <a:lvl3pPr marL="914477" indent="0" algn="ctr">
              <a:buNone/>
              <a:defRPr sz="1801"/>
            </a:lvl3pPr>
            <a:lvl4pPr marL="1371714" indent="0" algn="ctr">
              <a:buNone/>
              <a:defRPr sz="1600"/>
            </a:lvl4pPr>
            <a:lvl5pPr marL="1828956" indent="0" algn="ctr">
              <a:buNone/>
              <a:defRPr sz="1600"/>
            </a:lvl5pPr>
            <a:lvl6pPr marL="2286194" indent="0" algn="ctr">
              <a:buNone/>
              <a:defRPr sz="1600"/>
            </a:lvl6pPr>
            <a:lvl7pPr marL="2743430" indent="0" algn="ctr">
              <a:buNone/>
              <a:defRPr sz="1600"/>
            </a:lvl7pPr>
            <a:lvl8pPr marL="3200668" indent="0" algn="ctr">
              <a:buNone/>
              <a:defRPr sz="1600"/>
            </a:lvl8pPr>
            <a:lvl9pPr marL="365791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2A51C87A-A430-7142-A915-8894B9C17757}" type="datetimeFigureOut">
              <a:rPr lang="en-US" smtClean="0"/>
              <a:t>11/9/2020</a:t>
            </a:fld>
            <a:endParaRPr lang="en-US"/>
          </a:p>
        </p:txBody>
      </p:sp>
      <p:sp>
        <p:nvSpPr>
          <p:cNvPr id="5" name="Footer Placeholder 4"/>
          <p:cNvSpPr>
            <a:spLocks noGrp="1"/>
          </p:cNvSpPr>
          <p:nvPr>
            <p:ph type="ftr" sz="quarter" idx="11"/>
          </p:nvPr>
        </p:nvSpPr>
        <p:spPr>
          <a:xfrm>
            <a:off x="804676"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5" y="320040"/>
            <a:ext cx="914398" cy="320040"/>
          </a:xfrm>
        </p:spPr>
        <p:txBody>
          <a:bodyPr/>
          <a:lstStyle/>
          <a:p>
            <a:fld id="{E04B88E4-6368-8B4F-8188-B60E761F59E8}" type="slidenum">
              <a:rPr lang="en-US" smtClean="0"/>
              <a:t>‹#›</a:t>
            </a:fld>
            <a:endParaRPr lang="en-US"/>
          </a:p>
        </p:txBody>
      </p:sp>
    </p:spTree>
    <p:extLst>
      <p:ext uri="{BB962C8B-B14F-4D97-AF65-F5344CB8AC3E}">
        <p14:creationId xmlns:p14="http://schemas.microsoft.com/office/powerpoint/2010/main" val="3989974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50" y="1699598"/>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9" y="2349925"/>
            <a:ext cx="3501196" cy="2456441"/>
          </a:xfrm>
        </p:spPr>
        <p:txBody>
          <a:bodyPr/>
          <a:lstStyle>
            <a:lvl1pPr>
              <a:defRPr>
                <a:solidFill>
                  <a:srgbClr val="FFFEFF"/>
                </a:solidFill>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5109999" y="794719"/>
            <a:ext cx="6275035" cy="52570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A51C87A-A430-7142-A915-8894B9C17757}"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B88E4-6368-8B4F-8188-B60E761F59E8}" type="slidenum">
              <a:rPr lang="en-US" smtClean="0"/>
              <a:t>‹#›</a:t>
            </a:fld>
            <a:endParaRPr lang="en-US"/>
          </a:p>
        </p:txBody>
      </p:sp>
    </p:spTree>
    <p:extLst>
      <p:ext uri="{BB962C8B-B14F-4D97-AF65-F5344CB8AC3E}">
        <p14:creationId xmlns:p14="http://schemas.microsoft.com/office/powerpoint/2010/main" val="771320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50" y="1699598"/>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40" y="2349926"/>
            <a:ext cx="3501195" cy="2456442"/>
          </a:xfrm>
        </p:spPr>
        <p:txBody>
          <a:bodyPr vert="eaVert"/>
          <a:lstStyle>
            <a:lvl1pPr algn="l">
              <a:lnSpc>
                <a:spcPct val="80000"/>
              </a:lnSpc>
              <a:defRPr>
                <a:solidFill>
                  <a:srgbClr val="FFFEFF"/>
                </a:solidFill>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804672" y="320040"/>
            <a:ext cx="3657600" cy="320040"/>
          </a:xfrm>
        </p:spPr>
        <p:txBody>
          <a:bodyPr/>
          <a:lstStyle/>
          <a:p>
            <a:fld id="{2A51C87A-A430-7142-A915-8894B9C17757}" type="datetimeFigureOut">
              <a:rPr lang="en-US" smtClean="0"/>
              <a:t>11/9/2020</a:t>
            </a:fld>
            <a:endParaRPr lang="en-US"/>
          </a:p>
        </p:txBody>
      </p:sp>
      <p:sp>
        <p:nvSpPr>
          <p:cNvPr id="5" name="Footer Placeholder 4"/>
          <p:cNvSpPr>
            <a:spLocks noGrp="1"/>
          </p:cNvSpPr>
          <p:nvPr>
            <p:ph type="ftr" sz="quarter" idx="11"/>
          </p:nvPr>
        </p:nvSpPr>
        <p:spPr>
          <a:xfrm>
            <a:off x="804676" y="6227064"/>
            <a:ext cx="10588752" cy="320040"/>
          </a:xfrm>
        </p:spPr>
        <p:txBody>
          <a:bodyPr/>
          <a:lstStyle/>
          <a:p>
            <a:endParaRPr lang="en-US"/>
          </a:p>
        </p:txBody>
      </p:sp>
      <p:sp>
        <p:nvSpPr>
          <p:cNvPr id="6" name="Slide Number Placeholder 5"/>
          <p:cNvSpPr>
            <a:spLocks noGrp="1"/>
          </p:cNvSpPr>
          <p:nvPr>
            <p:ph type="sldNum" sz="quarter" idx="12"/>
          </p:nvPr>
        </p:nvSpPr>
        <p:spPr>
          <a:xfrm>
            <a:off x="10469885" y="320040"/>
            <a:ext cx="914398" cy="320040"/>
          </a:xfrm>
        </p:spPr>
        <p:txBody>
          <a:bodyPr/>
          <a:lstStyle/>
          <a:p>
            <a:fld id="{E04B88E4-6368-8B4F-8188-B60E761F59E8}" type="slidenum">
              <a:rPr lang="en-US" smtClean="0"/>
              <a:t>‹#›</a:t>
            </a:fld>
            <a:endParaRPr lang="en-US"/>
          </a:p>
        </p:txBody>
      </p:sp>
    </p:spTree>
    <p:extLst>
      <p:ext uri="{BB962C8B-B14F-4D97-AF65-F5344CB8AC3E}">
        <p14:creationId xmlns:p14="http://schemas.microsoft.com/office/powerpoint/2010/main" val="2001313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50" y="1699598"/>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6"/>
            <a:ext cx="3498980" cy="2456442"/>
          </a:xfrm>
        </p:spPr>
        <p:txBody>
          <a:bodyPr/>
          <a:lstStyle>
            <a:lvl1pPr>
              <a:defRPr>
                <a:solidFill>
                  <a:srgbClr val="FFFEFF"/>
                </a:solidFill>
              </a:defRPr>
            </a:lvl1pPr>
          </a:lstStyle>
          <a:p>
            <a:r>
              <a:rPr lang="en-GB"/>
              <a:t>Click to edit Master title style</a:t>
            </a:r>
            <a:endParaRPr lang="en-US"/>
          </a:p>
        </p:txBody>
      </p:sp>
      <p:sp>
        <p:nvSpPr>
          <p:cNvPr id="3" name="Content Placeholder 2"/>
          <p:cNvSpPr>
            <a:spLocks noGrp="1"/>
          </p:cNvSpPr>
          <p:nvPr>
            <p:ph idx="1"/>
          </p:nvPr>
        </p:nvSpPr>
        <p:spPr>
          <a:xfrm>
            <a:off x="5118448" y="803187"/>
            <a:ext cx="6281874" cy="524862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A51C87A-A430-7142-A915-8894B9C17757}"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B88E4-6368-8B4F-8188-B60E761F59E8}" type="slidenum">
              <a:rPr lang="en-US" smtClean="0"/>
              <a:t>‹#›</a:t>
            </a:fld>
            <a:endParaRPr lang="en-US"/>
          </a:p>
        </p:txBody>
      </p:sp>
    </p:spTree>
    <p:extLst>
      <p:ext uri="{BB962C8B-B14F-4D97-AF65-F5344CB8AC3E}">
        <p14:creationId xmlns:p14="http://schemas.microsoft.com/office/powerpoint/2010/main" val="1181506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3"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9" y="1186486"/>
            <a:ext cx="5666146"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21" y="2074730"/>
            <a:ext cx="5490224" cy="1689390"/>
          </a:xfrm>
        </p:spPr>
        <p:txBody>
          <a:bodyPr bIns="0" anchor="b">
            <a:normAutofit/>
          </a:bodyPr>
          <a:lstStyle>
            <a:lvl1pPr algn="ctr">
              <a:defRPr sz="4400">
                <a:solidFill>
                  <a:srgbClr val="FFFEFF"/>
                </a:solidFill>
              </a:defRPr>
            </a:lvl1pPr>
          </a:lstStyle>
          <a:p>
            <a:r>
              <a:rPr lang="en-GB"/>
              <a:t>Click to edit Master title style</a:t>
            </a:r>
            <a:endParaRPr lang="en-US"/>
          </a:p>
        </p:txBody>
      </p:sp>
      <p:sp>
        <p:nvSpPr>
          <p:cNvPr id="3" name="Text Placeholder 2"/>
          <p:cNvSpPr>
            <a:spLocks noGrp="1"/>
          </p:cNvSpPr>
          <p:nvPr>
            <p:ph type="body" idx="1"/>
          </p:nvPr>
        </p:nvSpPr>
        <p:spPr>
          <a:xfrm>
            <a:off x="3344215" y="3846851"/>
            <a:ext cx="5490222" cy="1383770"/>
          </a:xfrm>
        </p:spPr>
        <p:txBody>
          <a:bodyPr tIns="0">
            <a:normAutofit/>
          </a:bodyPr>
          <a:lstStyle>
            <a:lvl1pPr marL="0" indent="0" algn="ctr">
              <a:buNone/>
              <a:defRPr sz="1801">
                <a:solidFill>
                  <a:srgbClr val="FFFEFF"/>
                </a:solidFill>
              </a:defRPr>
            </a:lvl1pPr>
            <a:lvl2pPr marL="457238" indent="0">
              <a:buNone/>
              <a:defRPr sz="1801">
                <a:solidFill>
                  <a:schemeClr val="tx1">
                    <a:tint val="75000"/>
                  </a:schemeClr>
                </a:solidFill>
              </a:defRPr>
            </a:lvl2pPr>
            <a:lvl3pPr marL="914477" indent="0">
              <a:buNone/>
              <a:defRPr sz="1801">
                <a:solidFill>
                  <a:schemeClr val="tx1">
                    <a:tint val="75000"/>
                  </a:schemeClr>
                </a:solidFill>
              </a:defRPr>
            </a:lvl3pPr>
            <a:lvl4pPr marL="1371714" indent="0">
              <a:buNone/>
              <a:defRPr sz="1600">
                <a:solidFill>
                  <a:schemeClr val="tx1">
                    <a:tint val="75000"/>
                  </a:schemeClr>
                </a:solidFill>
              </a:defRPr>
            </a:lvl4pPr>
            <a:lvl5pPr marL="1828956" indent="0">
              <a:buNone/>
              <a:defRPr sz="1600">
                <a:solidFill>
                  <a:schemeClr val="tx1">
                    <a:tint val="75000"/>
                  </a:schemeClr>
                </a:solidFill>
              </a:defRPr>
            </a:lvl5pPr>
            <a:lvl6pPr marL="2286194" indent="0">
              <a:buNone/>
              <a:defRPr sz="1600">
                <a:solidFill>
                  <a:schemeClr val="tx1">
                    <a:tint val="75000"/>
                  </a:schemeClr>
                </a:solidFill>
              </a:defRPr>
            </a:lvl6pPr>
            <a:lvl7pPr marL="2743430" indent="0">
              <a:buNone/>
              <a:defRPr sz="1600">
                <a:solidFill>
                  <a:schemeClr val="tx1">
                    <a:tint val="75000"/>
                  </a:schemeClr>
                </a:solidFill>
              </a:defRPr>
            </a:lvl7pPr>
            <a:lvl8pPr marL="3200668" indent="0">
              <a:buNone/>
              <a:defRPr sz="1600">
                <a:solidFill>
                  <a:schemeClr val="tx1">
                    <a:tint val="75000"/>
                  </a:schemeClr>
                </a:solidFill>
              </a:defRPr>
            </a:lvl8pPr>
            <a:lvl9pPr marL="365791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2A51C87A-A430-7142-A915-8894B9C17757}" type="datetimeFigureOut">
              <a:rPr lang="en-US" smtClean="0"/>
              <a:t>11/9/2020</a:t>
            </a:fld>
            <a:endParaRPr lang="en-US"/>
          </a:p>
        </p:txBody>
      </p:sp>
      <p:sp>
        <p:nvSpPr>
          <p:cNvPr id="5" name="Footer Placeholder 4"/>
          <p:cNvSpPr>
            <a:spLocks noGrp="1"/>
          </p:cNvSpPr>
          <p:nvPr>
            <p:ph type="ftr" sz="quarter" idx="11"/>
          </p:nvPr>
        </p:nvSpPr>
        <p:spPr>
          <a:xfrm>
            <a:off x="804676"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5" y="320040"/>
            <a:ext cx="914398" cy="320040"/>
          </a:xfrm>
        </p:spPr>
        <p:txBody>
          <a:bodyPr/>
          <a:lstStyle/>
          <a:p>
            <a:fld id="{E04B88E4-6368-8B4F-8188-B60E761F59E8}" type="slidenum">
              <a:rPr lang="en-US" smtClean="0"/>
              <a:t>‹#›</a:t>
            </a:fld>
            <a:endParaRPr lang="en-US"/>
          </a:p>
        </p:txBody>
      </p:sp>
    </p:spTree>
    <p:extLst>
      <p:ext uri="{BB962C8B-B14F-4D97-AF65-F5344CB8AC3E}">
        <p14:creationId xmlns:p14="http://schemas.microsoft.com/office/powerpoint/2010/main" val="406584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50" y="1699598"/>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999" y="2339679"/>
            <a:ext cx="3500828" cy="2470065"/>
          </a:xfrm>
        </p:spPr>
        <p:txBody>
          <a:bodyPr lIns="91440" tIns="91440" rIns="91440" bIns="91440"/>
          <a:lstStyle>
            <a:lvl1pPr>
              <a:defRPr>
                <a:solidFill>
                  <a:srgbClr val="FFFEFF"/>
                </a:solidFill>
              </a:defRPr>
            </a:lvl1pPr>
          </a:lstStyle>
          <a:p>
            <a:r>
              <a:rPr lang="en-GB"/>
              <a:t>Click to edit Master title style</a:t>
            </a:r>
            <a:endParaRPr lang="en-US"/>
          </a:p>
        </p:txBody>
      </p:sp>
      <p:sp>
        <p:nvSpPr>
          <p:cNvPr id="3" name="Content Placeholder 2"/>
          <p:cNvSpPr>
            <a:spLocks noGrp="1"/>
          </p:cNvSpPr>
          <p:nvPr>
            <p:ph sz="half" idx="1"/>
          </p:nvPr>
        </p:nvSpPr>
        <p:spPr>
          <a:xfrm>
            <a:off x="5120893" y="803190"/>
            <a:ext cx="6269591" cy="238265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118448" y="3672162"/>
            <a:ext cx="6272021" cy="23835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804672" y="320040"/>
            <a:ext cx="3657600" cy="320040"/>
          </a:xfrm>
        </p:spPr>
        <p:txBody>
          <a:bodyPr/>
          <a:lstStyle/>
          <a:p>
            <a:fld id="{2A51C87A-A430-7142-A915-8894B9C17757}" type="datetimeFigureOut">
              <a:rPr lang="en-US" smtClean="0"/>
              <a:t>11/9/2020</a:t>
            </a:fld>
            <a:endParaRPr lang="en-US"/>
          </a:p>
        </p:txBody>
      </p:sp>
      <p:sp>
        <p:nvSpPr>
          <p:cNvPr id="6" name="Footer Placeholder 5"/>
          <p:cNvSpPr>
            <a:spLocks noGrp="1"/>
          </p:cNvSpPr>
          <p:nvPr>
            <p:ph type="ftr" sz="quarter" idx="11"/>
          </p:nvPr>
        </p:nvSpPr>
        <p:spPr>
          <a:xfrm>
            <a:off x="804676" y="6227064"/>
            <a:ext cx="10588752" cy="320040"/>
          </a:xfrm>
        </p:spPr>
        <p:txBody>
          <a:bodyPr/>
          <a:lstStyle/>
          <a:p>
            <a:endParaRPr lang="en-US"/>
          </a:p>
        </p:txBody>
      </p:sp>
      <p:sp>
        <p:nvSpPr>
          <p:cNvPr id="7" name="Slide Number Placeholder 6"/>
          <p:cNvSpPr>
            <a:spLocks noGrp="1"/>
          </p:cNvSpPr>
          <p:nvPr>
            <p:ph type="sldNum" sz="quarter" idx="12"/>
          </p:nvPr>
        </p:nvSpPr>
        <p:spPr>
          <a:xfrm>
            <a:off x="10469885" y="320040"/>
            <a:ext cx="914398" cy="320040"/>
          </a:xfrm>
        </p:spPr>
        <p:txBody>
          <a:bodyPr/>
          <a:lstStyle/>
          <a:p>
            <a:fld id="{E04B88E4-6368-8B4F-8188-B60E761F59E8}" type="slidenum">
              <a:rPr lang="en-US" smtClean="0"/>
              <a:t>‹#›</a:t>
            </a:fld>
            <a:endParaRPr lang="en-US"/>
          </a:p>
        </p:txBody>
      </p:sp>
    </p:spTree>
    <p:extLst>
      <p:ext uri="{BB962C8B-B14F-4D97-AF65-F5344CB8AC3E}">
        <p14:creationId xmlns:p14="http://schemas.microsoft.com/office/powerpoint/2010/main" val="3622976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50" y="1699598"/>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9"/>
            <a:ext cx="3500828" cy="2460497"/>
          </a:xfrm>
        </p:spPr>
        <p:txBody>
          <a:bodyPr lIns="91440" tIns="91440" rIns="91440" bIns="91440"/>
          <a:lstStyle>
            <a:lvl1pPr>
              <a:defRPr>
                <a:solidFill>
                  <a:srgbClr val="FFFEFF"/>
                </a:solidFill>
              </a:defRPr>
            </a:lvl1pPr>
          </a:lstStyle>
          <a:p>
            <a:r>
              <a:rPr lang="en-GB"/>
              <a:t>Click to edit Master title style</a:t>
            </a:r>
            <a:endParaRPr lang="en-US"/>
          </a:p>
        </p:txBody>
      </p:sp>
      <p:sp>
        <p:nvSpPr>
          <p:cNvPr id="3" name="Text Placeholder 2"/>
          <p:cNvSpPr>
            <a:spLocks noGrp="1"/>
          </p:cNvSpPr>
          <p:nvPr>
            <p:ph type="body" idx="1"/>
          </p:nvPr>
        </p:nvSpPr>
        <p:spPr>
          <a:xfrm>
            <a:off x="5125138" y="803185"/>
            <a:ext cx="6265088" cy="685800"/>
          </a:xfrm>
        </p:spPr>
        <p:txBody>
          <a:bodyPr anchor="ctr">
            <a:noAutofit/>
          </a:bodyPr>
          <a:lstStyle>
            <a:lvl1pPr marL="0" indent="0" algn="l">
              <a:lnSpc>
                <a:spcPct val="100000"/>
              </a:lnSpc>
              <a:buNone/>
              <a:defRPr sz="2201" b="0" cap="all" baseline="0">
                <a:solidFill>
                  <a:schemeClr val="accent1"/>
                </a:solidFill>
              </a:defRPr>
            </a:lvl1pPr>
            <a:lvl2pPr marL="457238" indent="0">
              <a:buNone/>
              <a:defRPr sz="2000" b="1"/>
            </a:lvl2pPr>
            <a:lvl3pPr marL="914477" indent="0">
              <a:buNone/>
              <a:defRPr sz="1801" b="1"/>
            </a:lvl3pPr>
            <a:lvl4pPr marL="1371714" indent="0">
              <a:buNone/>
              <a:defRPr sz="1600" b="1"/>
            </a:lvl4pPr>
            <a:lvl5pPr marL="1828956" indent="0">
              <a:buNone/>
              <a:defRPr sz="1600" b="1"/>
            </a:lvl5pPr>
            <a:lvl6pPr marL="2286194" indent="0">
              <a:buNone/>
              <a:defRPr sz="1600" b="1"/>
            </a:lvl6pPr>
            <a:lvl7pPr marL="2743430" indent="0">
              <a:buNone/>
              <a:defRPr sz="1600" b="1"/>
            </a:lvl7pPr>
            <a:lvl8pPr marL="3200668" indent="0">
              <a:buNone/>
              <a:defRPr sz="1600" b="1"/>
            </a:lvl8pPr>
            <a:lvl9pPr marL="3657910" indent="0">
              <a:buNone/>
              <a:defRPr sz="1600" b="1"/>
            </a:lvl9pPr>
          </a:lstStyle>
          <a:p>
            <a:pPr lvl="0"/>
            <a:r>
              <a:rPr lang="en-GB"/>
              <a:t>Click to edit Master text styles</a:t>
            </a:r>
          </a:p>
        </p:txBody>
      </p:sp>
      <p:sp>
        <p:nvSpPr>
          <p:cNvPr id="4" name="Content Placeholder 3"/>
          <p:cNvSpPr>
            <a:spLocks noGrp="1"/>
          </p:cNvSpPr>
          <p:nvPr>
            <p:ph sz="half" idx="2"/>
          </p:nvPr>
        </p:nvSpPr>
        <p:spPr>
          <a:xfrm>
            <a:off x="5125309" y="1488988"/>
            <a:ext cx="6264350" cy="169685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1" b="0" cap="all" baseline="0">
                <a:solidFill>
                  <a:schemeClr val="accent1"/>
                </a:solidFill>
              </a:defRPr>
            </a:lvl1pPr>
            <a:lvl2pPr marL="457238" indent="0">
              <a:buNone/>
              <a:defRPr sz="2000" b="1"/>
            </a:lvl2pPr>
            <a:lvl3pPr marL="914477" indent="0">
              <a:buNone/>
              <a:defRPr sz="1801" b="1"/>
            </a:lvl3pPr>
            <a:lvl4pPr marL="1371714" indent="0">
              <a:buNone/>
              <a:defRPr sz="1600" b="1"/>
            </a:lvl4pPr>
            <a:lvl5pPr marL="1828956" indent="0">
              <a:buNone/>
              <a:defRPr sz="1600" b="1"/>
            </a:lvl5pPr>
            <a:lvl6pPr marL="2286194" indent="0">
              <a:buNone/>
              <a:defRPr sz="1600" b="1"/>
            </a:lvl6pPr>
            <a:lvl7pPr marL="2743430" indent="0">
              <a:buNone/>
              <a:defRPr sz="1600" b="1"/>
            </a:lvl7pPr>
            <a:lvl8pPr marL="3200668" indent="0">
              <a:buNone/>
              <a:defRPr sz="1600" b="1"/>
            </a:lvl8pPr>
            <a:lvl9pPr marL="365791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118450" y="4351687"/>
            <a:ext cx="6265588" cy="17040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804672" y="320040"/>
            <a:ext cx="3657600" cy="320040"/>
          </a:xfrm>
        </p:spPr>
        <p:txBody>
          <a:bodyPr/>
          <a:lstStyle/>
          <a:p>
            <a:fld id="{2A51C87A-A430-7142-A915-8894B9C17757}" type="datetimeFigureOut">
              <a:rPr lang="en-US" smtClean="0"/>
              <a:t>11/9/2020</a:t>
            </a:fld>
            <a:endParaRPr lang="en-US"/>
          </a:p>
        </p:txBody>
      </p:sp>
      <p:sp>
        <p:nvSpPr>
          <p:cNvPr id="8" name="Footer Placeholder 7"/>
          <p:cNvSpPr>
            <a:spLocks noGrp="1"/>
          </p:cNvSpPr>
          <p:nvPr>
            <p:ph type="ftr" sz="quarter" idx="11"/>
          </p:nvPr>
        </p:nvSpPr>
        <p:spPr>
          <a:xfrm>
            <a:off x="804676" y="6227064"/>
            <a:ext cx="10588752" cy="320040"/>
          </a:xfrm>
        </p:spPr>
        <p:txBody>
          <a:bodyPr/>
          <a:lstStyle/>
          <a:p>
            <a:endParaRPr lang="en-US"/>
          </a:p>
        </p:txBody>
      </p:sp>
      <p:sp>
        <p:nvSpPr>
          <p:cNvPr id="9" name="Slide Number Placeholder 8"/>
          <p:cNvSpPr>
            <a:spLocks noGrp="1"/>
          </p:cNvSpPr>
          <p:nvPr>
            <p:ph type="sldNum" sz="quarter" idx="12"/>
          </p:nvPr>
        </p:nvSpPr>
        <p:spPr>
          <a:xfrm>
            <a:off x="10469885" y="320040"/>
            <a:ext cx="914398" cy="320040"/>
          </a:xfrm>
        </p:spPr>
        <p:txBody>
          <a:bodyPr/>
          <a:lstStyle/>
          <a:p>
            <a:fld id="{E04B88E4-6368-8B4F-8188-B60E761F59E8}" type="slidenum">
              <a:rPr lang="en-US" smtClean="0"/>
              <a:t>‹#›</a:t>
            </a:fld>
            <a:endParaRPr lang="en-US"/>
          </a:p>
        </p:txBody>
      </p:sp>
    </p:spTree>
    <p:extLst>
      <p:ext uri="{BB962C8B-B14F-4D97-AF65-F5344CB8AC3E}">
        <p14:creationId xmlns:p14="http://schemas.microsoft.com/office/powerpoint/2010/main" val="259736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50" y="1699598"/>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9" y="2349926"/>
            <a:ext cx="3501196" cy="2456442"/>
          </a:xfrm>
        </p:spPr>
        <p:txBody>
          <a:bodyPr/>
          <a:lstStyle>
            <a:lvl1pPr>
              <a:defRPr>
                <a:solidFill>
                  <a:srgbClr val="FFFEFF"/>
                </a:solidFill>
              </a:defRPr>
            </a:lvl1pPr>
          </a:lstStyle>
          <a:p>
            <a:r>
              <a:rPr lang="en-GB"/>
              <a:t>Click to edit Master title style</a:t>
            </a:r>
            <a:endParaRPr lang="en-US"/>
          </a:p>
        </p:txBody>
      </p:sp>
      <p:sp>
        <p:nvSpPr>
          <p:cNvPr id="3" name="Date Placeholder 2"/>
          <p:cNvSpPr>
            <a:spLocks noGrp="1"/>
          </p:cNvSpPr>
          <p:nvPr>
            <p:ph type="dt" sz="half" idx="10"/>
          </p:nvPr>
        </p:nvSpPr>
        <p:spPr/>
        <p:txBody>
          <a:bodyPr/>
          <a:lstStyle/>
          <a:p>
            <a:fld id="{2A51C87A-A430-7142-A915-8894B9C17757}" type="datetimeFigureOut">
              <a:rPr lang="en-US" smtClean="0"/>
              <a:t>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4B88E4-6368-8B4F-8188-B60E761F59E8}" type="slidenum">
              <a:rPr lang="en-US" smtClean="0"/>
              <a:t>‹#›</a:t>
            </a:fld>
            <a:endParaRPr lang="en-US"/>
          </a:p>
        </p:txBody>
      </p:sp>
    </p:spTree>
    <p:extLst>
      <p:ext uri="{BB962C8B-B14F-4D97-AF65-F5344CB8AC3E}">
        <p14:creationId xmlns:p14="http://schemas.microsoft.com/office/powerpoint/2010/main" val="175730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2A51C87A-A430-7142-A915-8894B9C17757}" type="datetimeFigureOut">
              <a:rPr lang="en-US" smtClean="0"/>
              <a:t>11/9/2020</a:t>
            </a:fld>
            <a:endParaRPr lang="en-US"/>
          </a:p>
        </p:txBody>
      </p:sp>
      <p:sp>
        <p:nvSpPr>
          <p:cNvPr id="3" name="Footer Placeholder 2"/>
          <p:cNvSpPr>
            <a:spLocks noGrp="1"/>
          </p:cNvSpPr>
          <p:nvPr>
            <p:ph type="ftr" sz="quarter" idx="11"/>
          </p:nvPr>
        </p:nvSpPr>
        <p:spPr>
          <a:xfrm>
            <a:off x="804676" y="6227064"/>
            <a:ext cx="10588752" cy="320040"/>
          </a:xfrm>
        </p:spPr>
        <p:txBody>
          <a:bodyPr/>
          <a:lstStyle/>
          <a:p>
            <a:endParaRPr lang="en-US"/>
          </a:p>
        </p:txBody>
      </p:sp>
      <p:sp>
        <p:nvSpPr>
          <p:cNvPr id="4" name="Slide Number Placeholder 3"/>
          <p:cNvSpPr>
            <a:spLocks noGrp="1"/>
          </p:cNvSpPr>
          <p:nvPr>
            <p:ph type="sldNum" sz="quarter" idx="12"/>
          </p:nvPr>
        </p:nvSpPr>
        <p:spPr>
          <a:xfrm>
            <a:off x="10469885" y="320040"/>
            <a:ext cx="914398" cy="320040"/>
          </a:xfrm>
        </p:spPr>
        <p:txBody>
          <a:bodyPr/>
          <a:lstStyle/>
          <a:p>
            <a:fld id="{E04B88E4-6368-8B4F-8188-B60E761F59E8}" type="slidenum">
              <a:rPr lang="en-US" smtClean="0"/>
              <a:t>‹#›</a:t>
            </a:fld>
            <a:endParaRPr lang="en-US"/>
          </a:p>
        </p:txBody>
      </p:sp>
    </p:spTree>
    <p:extLst>
      <p:ext uri="{BB962C8B-B14F-4D97-AF65-F5344CB8AC3E}">
        <p14:creationId xmlns:p14="http://schemas.microsoft.com/office/powerpoint/2010/main" val="203231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50" y="1699598"/>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9" y="2352026"/>
            <a:ext cx="3501196" cy="1223298"/>
          </a:xfrm>
        </p:spPr>
        <p:txBody>
          <a:bodyPr bIns="0" anchor="b">
            <a:noAutofit/>
          </a:bodyPr>
          <a:lstStyle>
            <a:lvl1pPr algn="ctr">
              <a:defRPr sz="3200">
                <a:solidFill>
                  <a:srgbClr val="FFFEFF"/>
                </a:solidFill>
              </a:defRPr>
            </a:lvl1pPr>
          </a:lstStyle>
          <a:p>
            <a:r>
              <a:rPr lang="en-GB"/>
              <a:t>Click to edit Master title style</a:t>
            </a:r>
            <a:endParaRPr lang="en-US"/>
          </a:p>
        </p:txBody>
      </p:sp>
      <p:sp>
        <p:nvSpPr>
          <p:cNvPr id="3" name="Content Placeholder 2"/>
          <p:cNvSpPr>
            <a:spLocks noGrp="1"/>
          </p:cNvSpPr>
          <p:nvPr>
            <p:ph idx="1"/>
          </p:nvPr>
        </p:nvSpPr>
        <p:spPr>
          <a:xfrm>
            <a:off x="5109999" y="802809"/>
            <a:ext cx="6275035" cy="5249940"/>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88639" y="3580187"/>
            <a:ext cx="3501196" cy="1221164"/>
          </a:xfrm>
        </p:spPr>
        <p:txBody>
          <a:bodyPr/>
          <a:lstStyle>
            <a:lvl1pPr marL="0" indent="0" algn="ctr">
              <a:buNone/>
              <a:defRPr sz="1600">
                <a:solidFill>
                  <a:srgbClr val="FFFEFF"/>
                </a:solidFill>
              </a:defRPr>
            </a:lvl1pPr>
            <a:lvl2pPr marL="457238" indent="0">
              <a:buNone/>
              <a:defRPr sz="1401"/>
            </a:lvl2pPr>
            <a:lvl3pPr marL="914477" indent="0">
              <a:buNone/>
              <a:defRPr sz="1200"/>
            </a:lvl3pPr>
            <a:lvl4pPr marL="1371714" indent="0">
              <a:buNone/>
              <a:defRPr sz="1001"/>
            </a:lvl4pPr>
            <a:lvl5pPr marL="1828956" indent="0">
              <a:buNone/>
              <a:defRPr sz="1001"/>
            </a:lvl5pPr>
            <a:lvl6pPr marL="2286194" indent="0">
              <a:buNone/>
              <a:defRPr sz="1001"/>
            </a:lvl6pPr>
            <a:lvl7pPr marL="2743430" indent="0">
              <a:buNone/>
              <a:defRPr sz="1001"/>
            </a:lvl7pPr>
            <a:lvl8pPr marL="3200668" indent="0">
              <a:buNone/>
              <a:defRPr sz="1001"/>
            </a:lvl8pPr>
            <a:lvl9pPr marL="3657910" indent="0">
              <a:buNone/>
              <a:defRPr sz="1001"/>
            </a:lvl9pPr>
          </a:lstStyle>
          <a:p>
            <a:pPr lvl="0"/>
            <a:r>
              <a:rPr lang="en-GB"/>
              <a:t>Click to edit Master text styles</a:t>
            </a:r>
          </a:p>
        </p:txBody>
      </p:sp>
      <p:sp>
        <p:nvSpPr>
          <p:cNvPr id="5" name="Date Placeholder 4"/>
          <p:cNvSpPr>
            <a:spLocks noGrp="1"/>
          </p:cNvSpPr>
          <p:nvPr>
            <p:ph type="dt" sz="half" idx="10"/>
          </p:nvPr>
        </p:nvSpPr>
        <p:spPr/>
        <p:txBody>
          <a:bodyPr/>
          <a:lstStyle/>
          <a:p>
            <a:fld id="{2A51C87A-A430-7142-A915-8894B9C17757}"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4B88E4-6368-8B4F-8188-B60E761F59E8}" type="slidenum">
              <a:rPr lang="en-US" smtClean="0"/>
              <a:t>‹#›</a:t>
            </a:fld>
            <a:endParaRPr lang="en-US"/>
          </a:p>
        </p:txBody>
      </p:sp>
    </p:spTree>
    <p:extLst>
      <p:ext uri="{BB962C8B-B14F-4D97-AF65-F5344CB8AC3E}">
        <p14:creationId xmlns:p14="http://schemas.microsoft.com/office/powerpoint/2010/main" val="2732173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3"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7" y="169834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1" y="0"/>
            <a:ext cx="4648491" cy="6858000"/>
          </a:xfrm>
          <a:solidFill>
            <a:schemeClr val="bg1">
              <a:lumMod val="65000"/>
              <a:lumOff val="35000"/>
            </a:schemeClr>
          </a:solidFill>
          <a:ln w="9525" cap="sq">
            <a:noFill/>
            <a:miter lim="800000"/>
          </a:ln>
          <a:effectLst/>
        </p:spPr>
        <p:txBody>
          <a:bodyPr anchor="t"/>
          <a:lstStyle>
            <a:lvl1pPr marL="0" indent="0" algn="ctr">
              <a:buNone/>
              <a:defRPr sz="3200"/>
            </a:lvl1pPr>
            <a:lvl2pPr marL="457238" indent="0">
              <a:buNone/>
              <a:defRPr sz="2800"/>
            </a:lvl2pPr>
            <a:lvl3pPr marL="914477" indent="0">
              <a:buNone/>
              <a:defRPr sz="2400"/>
            </a:lvl3pPr>
            <a:lvl4pPr marL="1371714" indent="0">
              <a:buNone/>
              <a:defRPr sz="2000"/>
            </a:lvl4pPr>
            <a:lvl5pPr marL="1828956" indent="0">
              <a:buNone/>
              <a:defRPr sz="2000"/>
            </a:lvl5pPr>
            <a:lvl6pPr marL="2286194" indent="0">
              <a:buNone/>
              <a:defRPr sz="2000"/>
            </a:lvl6pPr>
            <a:lvl7pPr marL="2743430" indent="0">
              <a:buNone/>
              <a:defRPr sz="2000"/>
            </a:lvl7pPr>
            <a:lvl8pPr marL="3200668" indent="0">
              <a:buNone/>
              <a:defRPr sz="2000"/>
            </a:lvl8pPr>
            <a:lvl9pPr marL="3657910" indent="0">
              <a:buNone/>
              <a:defRPr sz="2000"/>
            </a:lvl9pPr>
          </a:lstStyle>
          <a:p>
            <a:r>
              <a:rPr lang="en-GB"/>
              <a:t>Click icon to add picture</a:t>
            </a:r>
            <a:endParaRPr lang="en-US"/>
          </a:p>
        </p:txBody>
      </p:sp>
      <p:sp>
        <p:nvSpPr>
          <p:cNvPr id="2" name="Title 1"/>
          <p:cNvSpPr>
            <a:spLocks noGrp="1"/>
          </p:cNvSpPr>
          <p:nvPr>
            <p:ph type="title"/>
          </p:nvPr>
        </p:nvSpPr>
        <p:spPr>
          <a:xfrm>
            <a:off x="885459" y="2360255"/>
            <a:ext cx="5776645" cy="1178032"/>
          </a:xfrm>
        </p:spPr>
        <p:txBody>
          <a:bodyPr bIns="0" anchor="b">
            <a:normAutofit/>
          </a:bodyPr>
          <a:lstStyle>
            <a:lvl1pPr>
              <a:defRPr sz="3600">
                <a:solidFill>
                  <a:srgbClr val="FFFEFF"/>
                </a:solidFill>
              </a:defRPr>
            </a:lvl1pPr>
          </a:lstStyle>
          <a:p>
            <a:r>
              <a:rPr lang="en-GB"/>
              <a:t>Click to edit Master title style</a:t>
            </a:r>
            <a:endParaRPr lang="en-US"/>
          </a:p>
        </p:txBody>
      </p:sp>
      <p:sp>
        <p:nvSpPr>
          <p:cNvPr id="4" name="Text Placeholder 3"/>
          <p:cNvSpPr>
            <a:spLocks noGrp="1"/>
          </p:cNvSpPr>
          <p:nvPr>
            <p:ph type="body" sz="half" idx="2"/>
          </p:nvPr>
        </p:nvSpPr>
        <p:spPr>
          <a:xfrm>
            <a:off x="885459" y="3545014"/>
            <a:ext cx="5776645" cy="1274198"/>
          </a:xfrm>
        </p:spPr>
        <p:txBody>
          <a:bodyPr>
            <a:normAutofit/>
          </a:bodyPr>
          <a:lstStyle>
            <a:lvl1pPr marL="0" indent="0" algn="ctr">
              <a:buNone/>
              <a:defRPr sz="1801">
                <a:solidFill>
                  <a:srgbClr val="FFFEFF"/>
                </a:solidFill>
              </a:defRPr>
            </a:lvl1pPr>
            <a:lvl2pPr marL="457238" indent="0">
              <a:buNone/>
              <a:defRPr sz="1401"/>
            </a:lvl2pPr>
            <a:lvl3pPr marL="914477" indent="0">
              <a:buNone/>
              <a:defRPr sz="1200"/>
            </a:lvl3pPr>
            <a:lvl4pPr marL="1371714" indent="0">
              <a:buNone/>
              <a:defRPr sz="1001"/>
            </a:lvl4pPr>
            <a:lvl5pPr marL="1828956" indent="0">
              <a:buNone/>
              <a:defRPr sz="1001"/>
            </a:lvl5pPr>
            <a:lvl6pPr marL="2286194" indent="0">
              <a:buNone/>
              <a:defRPr sz="1001"/>
            </a:lvl6pPr>
            <a:lvl7pPr marL="2743430" indent="0">
              <a:buNone/>
              <a:defRPr sz="1001"/>
            </a:lvl7pPr>
            <a:lvl8pPr marL="3200668" indent="0">
              <a:buNone/>
              <a:defRPr sz="1001"/>
            </a:lvl8pPr>
            <a:lvl9pPr marL="3657910" indent="0">
              <a:buNone/>
              <a:defRPr sz="1001"/>
            </a:lvl9pPr>
          </a:lstStyle>
          <a:p>
            <a:pPr lvl="0"/>
            <a:r>
              <a:rPr lang="en-GB"/>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2A51C87A-A430-7142-A915-8894B9C17757}" type="datetimeFigureOut">
              <a:rPr lang="en-US" smtClean="0"/>
              <a:t>11/9/2020</a:t>
            </a:fld>
            <a:endParaRPr lang="en-US"/>
          </a:p>
        </p:txBody>
      </p:sp>
      <p:sp>
        <p:nvSpPr>
          <p:cNvPr id="6" name="Footer Placeholder 5"/>
          <p:cNvSpPr>
            <a:spLocks noGrp="1"/>
          </p:cNvSpPr>
          <p:nvPr>
            <p:ph type="ftr" sz="quarter" idx="11"/>
          </p:nvPr>
        </p:nvSpPr>
        <p:spPr>
          <a:xfrm>
            <a:off x="804687" y="6227064"/>
            <a:ext cx="5942203" cy="320040"/>
          </a:xfrm>
        </p:spPr>
        <p:txBody>
          <a:bodyPr/>
          <a:lstStyle/>
          <a:p>
            <a:endParaRPr lang="en-US"/>
          </a:p>
        </p:txBody>
      </p:sp>
      <p:sp>
        <p:nvSpPr>
          <p:cNvPr id="7" name="Slide Number Placeholder 6"/>
          <p:cNvSpPr>
            <a:spLocks noGrp="1"/>
          </p:cNvSpPr>
          <p:nvPr>
            <p:ph type="sldNum" sz="quarter" idx="12"/>
          </p:nvPr>
        </p:nvSpPr>
        <p:spPr>
          <a:xfrm>
            <a:off x="5828381" y="320040"/>
            <a:ext cx="914398" cy="320040"/>
          </a:xfrm>
        </p:spPr>
        <p:txBody>
          <a:bodyPr/>
          <a:lstStyle/>
          <a:p>
            <a:fld id="{E04B88E4-6368-8B4F-8188-B60E761F59E8}" type="slidenum">
              <a:rPr lang="en-US" smtClean="0"/>
              <a:t>‹#›</a:t>
            </a:fld>
            <a:endParaRPr lang="en-US"/>
          </a:p>
        </p:txBody>
      </p:sp>
    </p:spTree>
    <p:extLst>
      <p:ext uri="{BB962C8B-B14F-4D97-AF65-F5344CB8AC3E}">
        <p14:creationId xmlns:p14="http://schemas.microsoft.com/office/powerpoint/2010/main" val="2355299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4" y="2358395"/>
            <a:ext cx="3498667" cy="2456485"/>
          </a:xfrm>
          <a:prstGeom prst="rect">
            <a:avLst/>
          </a:prstGeom>
        </p:spPr>
        <p:txBody>
          <a:bodyPr vert="horz" lIns="228600" tIns="228600" rIns="228600" bIns="22860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5434987" y="794719"/>
            <a:ext cx="5950036" cy="525709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1">
                <a:solidFill>
                  <a:schemeClr val="tx1">
                    <a:tint val="75000"/>
                  </a:schemeClr>
                </a:solidFill>
              </a:defRPr>
            </a:lvl1pPr>
          </a:lstStyle>
          <a:p>
            <a:fld id="{2A51C87A-A430-7142-A915-8894B9C17757}" type="datetimeFigureOut">
              <a:rPr lang="en-US" smtClean="0"/>
              <a:t>11/9/2020</a:t>
            </a:fld>
            <a:endParaRPr lang="en-US"/>
          </a:p>
        </p:txBody>
      </p:sp>
      <p:sp>
        <p:nvSpPr>
          <p:cNvPr id="5" name="Footer Placeholder 4"/>
          <p:cNvSpPr>
            <a:spLocks noGrp="1"/>
          </p:cNvSpPr>
          <p:nvPr>
            <p:ph type="ftr" sz="quarter" idx="3"/>
          </p:nvPr>
        </p:nvSpPr>
        <p:spPr>
          <a:xfrm>
            <a:off x="804676" y="6227064"/>
            <a:ext cx="10588752" cy="320040"/>
          </a:xfrm>
          <a:prstGeom prst="rect">
            <a:avLst/>
          </a:prstGeom>
        </p:spPr>
        <p:txBody>
          <a:bodyPr vert="horz" lIns="91440" tIns="45720" rIns="91440" bIns="45720" rtlCol="0" anchor="ctr"/>
          <a:lstStyle>
            <a:lvl1pPr algn="r">
              <a:defRPr sz="100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5" y="320040"/>
            <a:ext cx="914398" cy="320040"/>
          </a:xfrm>
          <a:prstGeom prst="rect">
            <a:avLst/>
          </a:prstGeom>
        </p:spPr>
        <p:txBody>
          <a:bodyPr vert="horz" lIns="91440" tIns="45720" rIns="91440" bIns="45720" rtlCol="0" anchor="ctr"/>
          <a:lstStyle>
            <a:lvl1pPr algn="r">
              <a:defRPr sz="1001">
                <a:solidFill>
                  <a:schemeClr val="tx1">
                    <a:tint val="75000"/>
                  </a:schemeClr>
                </a:solidFill>
              </a:defRPr>
            </a:lvl1pPr>
          </a:lstStyle>
          <a:p>
            <a:fld id="{E04B88E4-6368-8B4F-8188-B60E761F59E8}" type="slidenum">
              <a:rPr lang="en-US" smtClean="0"/>
              <a:t>‹#›</a:t>
            </a:fld>
            <a:endParaRPr lang="en-US"/>
          </a:p>
        </p:txBody>
      </p:sp>
    </p:spTree>
    <p:extLst>
      <p:ext uri="{BB962C8B-B14F-4D97-AF65-F5344CB8AC3E}">
        <p14:creationId xmlns:p14="http://schemas.microsoft.com/office/powerpoint/2010/main" val="16193579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77" rtl="0" eaLnBrk="1" latinLnBrk="0" hangingPunct="1">
        <a:lnSpc>
          <a:spcPct val="85000"/>
        </a:lnSpc>
        <a:spcBef>
          <a:spcPct val="0"/>
        </a:spcBef>
        <a:buNone/>
        <a:defRPr sz="4000" b="0" i="0" kern="1200" cap="none" spc="-149">
          <a:solidFill>
            <a:schemeClr val="tx1"/>
          </a:solidFill>
          <a:effectLst/>
          <a:latin typeface="+mj-lt"/>
          <a:ea typeface="+mj-ea"/>
          <a:cs typeface="+mj-cs"/>
        </a:defRPr>
      </a:lvl1pPr>
    </p:titleStyle>
    <p:bodyStyle>
      <a:lvl1pPr marL="228619" indent="-228619" algn="l" defTabSz="914477" rtl="0" eaLnBrk="1" latinLnBrk="0" hangingPunct="1">
        <a:lnSpc>
          <a:spcPct val="120000"/>
        </a:lnSpc>
        <a:spcBef>
          <a:spcPts val="1001"/>
        </a:spcBef>
        <a:buClr>
          <a:schemeClr val="accent1"/>
        </a:buClr>
        <a:buSzPct val="110000"/>
        <a:buFont typeface="Wingdings" panose="05000000000000000000" pitchFamily="2" charset="2"/>
        <a:buChar char="§"/>
        <a:defRPr sz="1801" kern="1200">
          <a:solidFill>
            <a:schemeClr val="tx1"/>
          </a:solidFill>
          <a:effectLst/>
          <a:latin typeface="+mn-lt"/>
          <a:ea typeface="+mn-ea"/>
          <a:cs typeface="+mn-cs"/>
        </a:defRPr>
      </a:lvl1pPr>
      <a:lvl2pPr marL="685858" indent="-228619" algn="l" defTabSz="914477"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96" indent="-228619" algn="l" defTabSz="914477" rtl="0" eaLnBrk="1" latinLnBrk="0" hangingPunct="1">
        <a:lnSpc>
          <a:spcPct val="120000"/>
        </a:lnSpc>
        <a:spcBef>
          <a:spcPts val="500"/>
        </a:spcBef>
        <a:buClr>
          <a:schemeClr val="accent1"/>
        </a:buClr>
        <a:buSzPct val="110000"/>
        <a:buFont typeface="Wingdings" panose="05000000000000000000" pitchFamily="2" charset="2"/>
        <a:buChar char="§"/>
        <a:defRPr sz="1401" kern="1200">
          <a:solidFill>
            <a:schemeClr val="tx1"/>
          </a:solidFill>
          <a:effectLst/>
          <a:latin typeface="+mn-lt"/>
          <a:ea typeface="+mn-ea"/>
          <a:cs typeface="+mn-cs"/>
        </a:defRPr>
      </a:lvl3pPr>
      <a:lvl4pPr marL="1600334" indent="-228619" algn="l" defTabSz="914477"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574" indent="-228619" algn="l" defTabSz="914477"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813" indent="-228619" algn="l" defTabSz="914477"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2051" indent="-228619" algn="l" defTabSz="914477"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290" indent="-228619" algn="l" defTabSz="914477"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526" indent="-228619" algn="l" defTabSz="914477"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77" rtl="0" eaLnBrk="1" latinLnBrk="0" hangingPunct="1">
        <a:defRPr sz="1801" kern="1200">
          <a:solidFill>
            <a:schemeClr val="tx1"/>
          </a:solidFill>
          <a:latin typeface="+mn-lt"/>
          <a:ea typeface="+mn-ea"/>
          <a:cs typeface="+mn-cs"/>
        </a:defRPr>
      </a:lvl1pPr>
      <a:lvl2pPr marL="457238" algn="l" defTabSz="914477" rtl="0" eaLnBrk="1" latinLnBrk="0" hangingPunct="1">
        <a:defRPr sz="1801" kern="1200">
          <a:solidFill>
            <a:schemeClr val="tx1"/>
          </a:solidFill>
          <a:latin typeface="+mn-lt"/>
          <a:ea typeface="+mn-ea"/>
          <a:cs typeface="+mn-cs"/>
        </a:defRPr>
      </a:lvl2pPr>
      <a:lvl3pPr marL="914477" algn="l" defTabSz="914477" rtl="0" eaLnBrk="1" latinLnBrk="0" hangingPunct="1">
        <a:defRPr sz="1801" kern="1200">
          <a:solidFill>
            <a:schemeClr val="tx1"/>
          </a:solidFill>
          <a:latin typeface="+mn-lt"/>
          <a:ea typeface="+mn-ea"/>
          <a:cs typeface="+mn-cs"/>
        </a:defRPr>
      </a:lvl3pPr>
      <a:lvl4pPr marL="1371714" algn="l" defTabSz="914477" rtl="0" eaLnBrk="1" latinLnBrk="0" hangingPunct="1">
        <a:defRPr sz="1801" kern="1200">
          <a:solidFill>
            <a:schemeClr val="tx1"/>
          </a:solidFill>
          <a:latin typeface="+mn-lt"/>
          <a:ea typeface="+mn-ea"/>
          <a:cs typeface="+mn-cs"/>
        </a:defRPr>
      </a:lvl4pPr>
      <a:lvl5pPr marL="1828956" algn="l" defTabSz="914477" rtl="0" eaLnBrk="1" latinLnBrk="0" hangingPunct="1">
        <a:defRPr sz="1801" kern="1200">
          <a:solidFill>
            <a:schemeClr val="tx1"/>
          </a:solidFill>
          <a:latin typeface="+mn-lt"/>
          <a:ea typeface="+mn-ea"/>
          <a:cs typeface="+mn-cs"/>
        </a:defRPr>
      </a:lvl5pPr>
      <a:lvl6pPr marL="2286194" algn="l" defTabSz="914477" rtl="0" eaLnBrk="1" latinLnBrk="0" hangingPunct="1">
        <a:defRPr sz="1801" kern="1200">
          <a:solidFill>
            <a:schemeClr val="tx1"/>
          </a:solidFill>
          <a:latin typeface="+mn-lt"/>
          <a:ea typeface="+mn-ea"/>
          <a:cs typeface="+mn-cs"/>
        </a:defRPr>
      </a:lvl6pPr>
      <a:lvl7pPr marL="2743430" algn="l" defTabSz="914477" rtl="0" eaLnBrk="1" latinLnBrk="0" hangingPunct="1">
        <a:defRPr sz="1801" kern="1200">
          <a:solidFill>
            <a:schemeClr val="tx1"/>
          </a:solidFill>
          <a:latin typeface="+mn-lt"/>
          <a:ea typeface="+mn-ea"/>
          <a:cs typeface="+mn-cs"/>
        </a:defRPr>
      </a:lvl7pPr>
      <a:lvl8pPr marL="3200668" algn="l" defTabSz="914477" rtl="0" eaLnBrk="1" latinLnBrk="0" hangingPunct="1">
        <a:defRPr sz="1801" kern="1200">
          <a:solidFill>
            <a:schemeClr val="tx1"/>
          </a:solidFill>
          <a:latin typeface="+mn-lt"/>
          <a:ea typeface="+mn-ea"/>
          <a:cs typeface="+mn-cs"/>
        </a:defRPr>
      </a:lvl8pPr>
      <a:lvl9pPr marL="3657910" algn="l" defTabSz="914477"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apply-universal-credit" TargetMode="Externa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forms.office.com/Pages/ResponsePage.aspx?id=SeKSsYyQFEGf0wGPyliYpxD-_oaFWeRDodm7ez_IZSlUQ1RTQ082SzVVN0IwNzVMWlhMMDNYSE5ZWS4u" TargetMode="External"/><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hyperlink" Target="mailto:j.denyer@protrain-solutions.co.uk" TargetMode="External"/><Relationship Id="rId4" Type="http://schemas.openxmlformats.org/officeDocument/2006/relationships/hyperlink" Target="mailto:c.payne@protrain-solutions.co.uk"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assets.publishing.service.gov.uk/government/uploads/system/uploads/attachment_data/file/919132/kickstart-employer-guide-7.0.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46" name="Group 4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7"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81" name="Rectangle 7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8" y="2"/>
            <a:ext cx="10268336"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48F60AAF-BE24-9447-9744-9843994857BE}"/>
              </a:ext>
            </a:extLst>
          </p:cNvPr>
          <p:cNvSpPr>
            <a:spLocks noGrp="1"/>
          </p:cNvSpPr>
          <p:nvPr>
            <p:ph type="title"/>
          </p:nvPr>
        </p:nvSpPr>
        <p:spPr>
          <a:xfrm>
            <a:off x="5749630" y="5090256"/>
            <a:ext cx="6230857" cy="904940"/>
          </a:xfrm>
        </p:spPr>
        <p:txBody>
          <a:bodyPr anchor="t">
            <a:normAutofit/>
          </a:bodyPr>
          <a:lstStyle/>
          <a:p>
            <a:pPr algn="l"/>
            <a:r>
              <a:rPr lang="en-US" sz="2800" dirty="0">
                <a:solidFill>
                  <a:schemeClr val="accent1"/>
                </a:solidFill>
                <a:latin typeface="Calibri" panose="020F0502020204030204" pitchFamily="34" charset="0"/>
                <a:cs typeface="Calibri" panose="020F0502020204030204" pitchFamily="34" charset="0"/>
              </a:rPr>
              <a:t>Kickstart Scheme  </a:t>
            </a:r>
            <a:endParaRPr lang="en-US" sz="2800" dirty="0">
              <a:solidFill>
                <a:schemeClr val="accent1"/>
              </a:solidFill>
            </a:endParaRPr>
          </a:p>
        </p:txBody>
      </p:sp>
      <p:sp>
        <p:nvSpPr>
          <p:cNvPr id="84" name="Isosceles Triangle 7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9" y="954813"/>
            <a:ext cx="300773" cy="25928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1"/>
          </a:p>
        </p:txBody>
      </p:sp>
      <p:pic>
        <p:nvPicPr>
          <p:cNvPr id="5" name="Picture 4" descr="A picture containing drawing&#10;&#10;Description automatically generated">
            <a:extLst>
              <a:ext uri="{FF2B5EF4-FFF2-40B4-BE49-F238E27FC236}">
                <a16:creationId xmlns:a16="http://schemas.microsoft.com/office/drawing/2014/main" id="{97337C77-1F53-BF48-8C06-1B9218F24AB4}"/>
              </a:ext>
            </a:extLst>
          </p:cNvPr>
          <p:cNvPicPr>
            <a:picLocks noChangeAspect="1"/>
          </p:cNvPicPr>
          <p:nvPr/>
        </p:nvPicPr>
        <p:blipFill>
          <a:blip r:embed="rId2"/>
          <a:stretch>
            <a:fillRect/>
          </a:stretch>
        </p:blipFill>
        <p:spPr>
          <a:xfrm>
            <a:off x="2917655" y="1466382"/>
            <a:ext cx="2715858" cy="1879372"/>
          </a:xfrm>
          <a:prstGeom prst="rect">
            <a:avLst/>
          </a:prstGeom>
        </p:spPr>
      </p:pic>
      <p:pic>
        <p:nvPicPr>
          <p:cNvPr id="6" name="Picture 3">
            <a:extLst>
              <a:ext uri="{FF2B5EF4-FFF2-40B4-BE49-F238E27FC236}">
                <a16:creationId xmlns:a16="http://schemas.microsoft.com/office/drawing/2014/main" id="{CD4C4173-8A8A-476E-A57F-B3FC90CA7B9E}"/>
              </a:ext>
            </a:extLst>
          </p:cNvPr>
          <p:cNvPicPr>
            <a:picLocks noChangeAspect="1"/>
          </p:cNvPicPr>
          <p:nvPr/>
        </p:nvPicPr>
        <p:blipFill>
          <a:blip r:embed="rId3"/>
          <a:stretch>
            <a:fillRect/>
          </a:stretch>
        </p:blipFill>
        <p:spPr>
          <a:xfrm>
            <a:off x="9050338" y="1366205"/>
            <a:ext cx="2743200" cy="2340864"/>
          </a:xfrm>
          <a:prstGeom prst="rect">
            <a:avLst/>
          </a:prstGeom>
        </p:spPr>
      </p:pic>
      <p:sp>
        <p:nvSpPr>
          <p:cNvPr id="7" name="TextBox 6">
            <a:extLst>
              <a:ext uri="{FF2B5EF4-FFF2-40B4-BE49-F238E27FC236}">
                <a16:creationId xmlns:a16="http://schemas.microsoft.com/office/drawing/2014/main" id="{2E8EC2B0-0AD5-4B94-9E99-D0019952AD8D}"/>
              </a:ext>
            </a:extLst>
          </p:cNvPr>
          <p:cNvSpPr txBox="1"/>
          <p:nvPr/>
        </p:nvSpPr>
        <p:spPr>
          <a:xfrm>
            <a:off x="5985085" y="2228852"/>
            <a:ext cx="2425282" cy="369460"/>
          </a:xfrm>
          <a:prstGeom prst="rect">
            <a:avLst/>
          </a:prstGeom>
          <a:noFill/>
        </p:spPr>
        <p:txBody>
          <a:bodyPr wrap="square" rtlCol="0">
            <a:spAutoFit/>
          </a:bodyPr>
          <a:lstStyle/>
          <a:p>
            <a:r>
              <a:rPr lang="en-GB" sz="1801" b="1" dirty="0">
                <a:latin typeface="Arial" panose="020B0604020202020204" pitchFamily="34" charset="0"/>
                <a:cs typeface="Arial" panose="020B0604020202020204" pitchFamily="34" charset="0"/>
              </a:rPr>
              <a:t>In partnership with</a:t>
            </a:r>
          </a:p>
        </p:txBody>
      </p:sp>
      <p:pic>
        <p:nvPicPr>
          <p:cNvPr id="1026" name="Picture 2">
            <a:extLst>
              <a:ext uri="{FF2B5EF4-FFF2-40B4-BE49-F238E27FC236}">
                <a16:creationId xmlns:a16="http://schemas.microsoft.com/office/drawing/2014/main" id="{F93784BA-7AF1-4E73-BE56-3CA4E4326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5900" y="5147772"/>
            <a:ext cx="61912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538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46" name="Group 4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7"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81" name="Rectangle 7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8" y="2"/>
            <a:ext cx="10268336"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48F60AAF-BE24-9447-9744-9843994857BE}"/>
              </a:ext>
            </a:extLst>
          </p:cNvPr>
          <p:cNvSpPr>
            <a:spLocks noGrp="1"/>
          </p:cNvSpPr>
          <p:nvPr>
            <p:ph type="title"/>
          </p:nvPr>
        </p:nvSpPr>
        <p:spPr>
          <a:xfrm>
            <a:off x="2276479" y="396024"/>
            <a:ext cx="6230857" cy="639417"/>
          </a:xfrm>
        </p:spPr>
        <p:txBody>
          <a:bodyPr anchor="t">
            <a:normAutofit fontScale="90000"/>
          </a:bodyPr>
          <a:lstStyle/>
          <a:p>
            <a:pPr algn="l"/>
            <a:r>
              <a:rPr lang="en-US" sz="2800" b="1" dirty="0">
                <a:solidFill>
                  <a:schemeClr val="accent1"/>
                </a:solidFill>
              </a:rPr>
              <a:t>The Kickstart Participant</a:t>
            </a:r>
            <a:endParaRPr lang="en-US" sz="2800" dirty="0">
              <a:solidFill>
                <a:schemeClr val="accent1"/>
              </a:solidFill>
            </a:endParaRPr>
          </a:p>
        </p:txBody>
      </p:sp>
      <p:sp>
        <p:nvSpPr>
          <p:cNvPr id="84" name="Isosceles Triangle 7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9" y="954813"/>
            <a:ext cx="300773" cy="25928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1"/>
          </a:p>
        </p:txBody>
      </p:sp>
      <p:pic>
        <p:nvPicPr>
          <p:cNvPr id="5" name="Picture 4" descr="A picture containing drawing&#10;&#10;Description automatically generated">
            <a:extLst>
              <a:ext uri="{FF2B5EF4-FFF2-40B4-BE49-F238E27FC236}">
                <a16:creationId xmlns:a16="http://schemas.microsoft.com/office/drawing/2014/main" id="{97337C77-1F53-BF48-8C06-1B9218F24AB4}"/>
              </a:ext>
            </a:extLst>
          </p:cNvPr>
          <p:cNvPicPr>
            <a:picLocks noChangeAspect="1"/>
          </p:cNvPicPr>
          <p:nvPr/>
        </p:nvPicPr>
        <p:blipFill>
          <a:blip r:embed="rId2"/>
          <a:stretch>
            <a:fillRect/>
          </a:stretch>
        </p:blipFill>
        <p:spPr>
          <a:xfrm>
            <a:off x="9233744" y="4714878"/>
            <a:ext cx="2715858" cy="1879372"/>
          </a:xfrm>
          <a:prstGeom prst="rect">
            <a:avLst/>
          </a:prstGeom>
        </p:spPr>
      </p:pic>
      <p:sp>
        <p:nvSpPr>
          <p:cNvPr id="8" name="Content Placeholder 7">
            <a:extLst>
              <a:ext uri="{FF2B5EF4-FFF2-40B4-BE49-F238E27FC236}">
                <a16:creationId xmlns:a16="http://schemas.microsoft.com/office/drawing/2014/main" id="{0430606E-CB4D-4939-87E5-5A08E5BDCF1F}"/>
              </a:ext>
            </a:extLst>
          </p:cNvPr>
          <p:cNvSpPr>
            <a:spLocks noGrp="1"/>
          </p:cNvSpPr>
          <p:nvPr>
            <p:ph idx="1"/>
          </p:nvPr>
        </p:nvSpPr>
        <p:spPr>
          <a:xfrm>
            <a:off x="2426041" y="1035443"/>
            <a:ext cx="6668373" cy="5494958"/>
          </a:xfrm>
        </p:spPr>
        <p:txBody>
          <a:bodyPr>
            <a:noAutofit/>
          </a:bodyPr>
          <a:lstStyle/>
          <a:p>
            <a:pPr marL="0" indent="0">
              <a:buNone/>
            </a:pPr>
            <a:r>
              <a:rPr lang="en-GB" sz="1200" dirty="0">
                <a:latin typeface="Arial" panose="020B0604020202020204" pitchFamily="34" charset="0"/>
                <a:cs typeface="Arial" panose="020B0604020202020204" pitchFamily="34" charset="0"/>
              </a:rPr>
              <a:t>To be eligible for a Kickstart position, the young person must be:</a:t>
            </a:r>
          </a:p>
          <a:p>
            <a:pPr algn="just"/>
            <a:r>
              <a:rPr lang="en-GB" sz="1200" dirty="0">
                <a:latin typeface="Arial" panose="020B0604020202020204" pitchFamily="34" charset="0"/>
                <a:cs typeface="Arial" panose="020B0604020202020204" pitchFamily="34" charset="0"/>
              </a:rPr>
              <a:t>Aged 16-24</a:t>
            </a:r>
          </a:p>
          <a:p>
            <a:pPr algn="just"/>
            <a:r>
              <a:rPr lang="en-GB" sz="1200" dirty="0">
                <a:latin typeface="Arial" panose="020B0604020202020204" pitchFamily="34" charset="0"/>
                <a:cs typeface="Arial" panose="020B0604020202020204" pitchFamily="34" charset="0"/>
              </a:rPr>
              <a:t>Claiming Universal Credit</a:t>
            </a:r>
          </a:p>
          <a:p>
            <a:pPr algn="just"/>
            <a:r>
              <a:rPr lang="en-GB" sz="1200" dirty="0">
                <a:solidFill>
                  <a:srgbClr val="0B0C0C"/>
                </a:solidFill>
                <a:latin typeface="Arial" panose="020B0604020202020204" pitchFamily="34" charset="0"/>
                <a:cs typeface="Arial" panose="020B0604020202020204" pitchFamily="34" charset="0"/>
              </a:rPr>
              <a:t>At risk of long term unemployment</a:t>
            </a:r>
            <a:endParaRPr lang="en-GB" sz="1200"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You may have a person in mind for your Kickstart position, but the young person must be registered on Universal Credit, which they can do using the below link:</a:t>
            </a:r>
          </a:p>
          <a:p>
            <a:pPr marL="0" indent="0">
              <a:buNone/>
            </a:pPr>
            <a:r>
              <a:rPr lang="en-GB" sz="1200" dirty="0">
                <a:latin typeface="Arial" panose="020B0604020202020204" pitchFamily="34" charset="0"/>
                <a:cs typeface="Arial" panose="020B0604020202020204" pitchFamily="34" charset="0"/>
                <a:hlinkClick r:id="rId3"/>
              </a:rPr>
              <a:t>https://www.gov.uk/apply-universal-credit</a:t>
            </a:r>
            <a:r>
              <a:rPr lang="en-GB" sz="1200" dirty="0">
                <a:latin typeface="Arial" panose="020B0604020202020204" pitchFamily="34" charset="0"/>
                <a:cs typeface="Arial" panose="020B0604020202020204" pitchFamily="34" charset="0"/>
              </a:rPr>
              <a:t> </a:t>
            </a:r>
          </a:p>
          <a:p>
            <a:pPr marL="0" indent="0">
              <a:buNone/>
            </a:pPr>
            <a:r>
              <a:rPr lang="en-GB" sz="1200" dirty="0">
                <a:latin typeface="Arial" panose="020B0604020202020204" pitchFamily="34" charset="0"/>
                <a:cs typeface="Arial" panose="020B0604020202020204" pitchFamily="34" charset="0"/>
              </a:rPr>
              <a:t>If the person is already on Universal Credit then they simply need to talk to their Work Coach at their local Jobcentre so they can support the job match or log onto their Universal Credit app and make a journal entry with the employers details so that their Work Coach can take the information and support the job match.</a:t>
            </a:r>
          </a:p>
          <a:p>
            <a:pPr marL="0" indent="0">
              <a:buNone/>
            </a:pPr>
            <a:r>
              <a:rPr lang="en-GB" sz="1200" dirty="0">
                <a:latin typeface="Arial" panose="020B0604020202020204" pitchFamily="34" charset="0"/>
                <a:cs typeface="Arial" panose="020B0604020202020204" pitchFamily="34" charset="0"/>
              </a:rPr>
              <a:t>The vision is that after 6 months the participant has done enough to be considered for;</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a permanent position</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an apprenticeship (We can support you with the delivery of apprenticeships)</a:t>
            </a:r>
          </a:p>
          <a:p>
            <a:pPr marL="0" indent="0">
              <a:buNone/>
            </a:pPr>
            <a:r>
              <a:rPr lang="en-GB" sz="1200" dirty="0">
                <a:latin typeface="Arial" panose="020B0604020202020204" pitchFamily="34" charset="0"/>
                <a:cs typeface="Arial" panose="020B0604020202020204" pitchFamily="34" charset="0"/>
              </a:rPr>
              <a:t>However, if this isn’t an option, support, information, advice and guidance needs to be given to the participant to make their next positive step forward towards sustained employment.  We will  support you in providing this as part of our employability training package. </a:t>
            </a:r>
          </a:p>
          <a:p>
            <a:pPr marL="0" indent="0">
              <a:buNone/>
            </a:pPr>
            <a:r>
              <a:rPr lang="en-GB" sz="1200" dirty="0">
                <a:latin typeface="Arial" panose="020B0604020202020204" pitchFamily="34" charset="0"/>
                <a:cs typeface="Arial" panose="020B0604020202020204" pitchFamily="34" charset="0"/>
              </a:rPr>
              <a:t>Please also be aware that the participant may not wish to work for you after the 6 month placement. </a:t>
            </a:r>
          </a:p>
        </p:txBody>
      </p:sp>
    </p:spTree>
    <p:extLst>
      <p:ext uri="{BB962C8B-B14F-4D97-AF65-F5344CB8AC3E}">
        <p14:creationId xmlns:p14="http://schemas.microsoft.com/office/powerpoint/2010/main" val="3269170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46" name="Group 4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7"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81" name="Rectangle 7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8" y="2"/>
            <a:ext cx="10268336"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48F60AAF-BE24-9447-9744-9843994857BE}"/>
              </a:ext>
            </a:extLst>
          </p:cNvPr>
          <p:cNvSpPr>
            <a:spLocks noGrp="1"/>
          </p:cNvSpPr>
          <p:nvPr>
            <p:ph type="title"/>
          </p:nvPr>
        </p:nvSpPr>
        <p:spPr>
          <a:xfrm>
            <a:off x="2276479" y="772727"/>
            <a:ext cx="6230857" cy="955340"/>
          </a:xfrm>
        </p:spPr>
        <p:txBody>
          <a:bodyPr anchor="t">
            <a:normAutofit/>
          </a:bodyPr>
          <a:lstStyle/>
          <a:p>
            <a:pPr algn="l"/>
            <a:r>
              <a:rPr lang="en-US" sz="2800" b="1" dirty="0">
                <a:solidFill>
                  <a:schemeClr val="accent1"/>
                </a:solidFill>
              </a:rPr>
              <a:t>How and When will you Receive the Funding?</a:t>
            </a:r>
            <a:endParaRPr lang="en-US" sz="2800" dirty="0">
              <a:solidFill>
                <a:schemeClr val="accent1"/>
              </a:solidFill>
            </a:endParaRPr>
          </a:p>
        </p:txBody>
      </p:sp>
      <p:sp>
        <p:nvSpPr>
          <p:cNvPr id="84" name="Isosceles Triangle 7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9" y="954813"/>
            <a:ext cx="300773" cy="25928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1"/>
          </a:p>
        </p:txBody>
      </p:sp>
      <p:pic>
        <p:nvPicPr>
          <p:cNvPr id="5" name="Picture 4" descr="A picture containing drawing&#10;&#10;Description automatically generated">
            <a:extLst>
              <a:ext uri="{FF2B5EF4-FFF2-40B4-BE49-F238E27FC236}">
                <a16:creationId xmlns:a16="http://schemas.microsoft.com/office/drawing/2014/main" id="{97337C77-1F53-BF48-8C06-1B9218F24AB4}"/>
              </a:ext>
            </a:extLst>
          </p:cNvPr>
          <p:cNvPicPr>
            <a:picLocks noChangeAspect="1"/>
          </p:cNvPicPr>
          <p:nvPr/>
        </p:nvPicPr>
        <p:blipFill>
          <a:blip r:embed="rId2"/>
          <a:stretch>
            <a:fillRect/>
          </a:stretch>
        </p:blipFill>
        <p:spPr>
          <a:xfrm>
            <a:off x="9233744" y="4714878"/>
            <a:ext cx="2715858" cy="1879372"/>
          </a:xfrm>
          <a:prstGeom prst="rect">
            <a:avLst/>
          </a:prstGeom>
        </p:spPr>
      </p:pic>
      <p:sp>
        <p:nvSpPr>
          <p:cNvPr id="31" name="Content Placeholder 2">
            <a:extLst>
              <a:ext uri="{FF2B5EF4-FFF2-40B4-BE49-F238E27FC236}">
                <a16:creationId xmlns:a16="http://schemas.microsoft.com/office/drawing/2014/main" id="{0268FE76-FB9F-4444-AA57-CF3F1533D4B9}"/>
              </a:ext>
            </a:extLst>
          </p:cNvPr>
          <p:cNvSpPr txBox="1">
            <a:spLocks/>
          </p:cNvSpPr>
          <p:nvPr/>
        </p:nvSpPr>
        <p:spPr>
          <a:xfrm>
            <a:off x="2233617" y="2074331"/>
            <a:ext cx="6995369" cy="4412868"/>
          </a:xfrm>
          <a:prstGeom prst="rect">
            <a:avLst/>
          </a:prstGeom>
        </p:spPr>
        <p:txBody>
          <a:bodyPr vert="horz" lIns="91440" tIns="45721" rIns="91440" bIns="45721" rtlCol="0" anchor="t">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algn="just">
              <a:lnSpc>
                <a:spcPct val="100000"/>
              </a:lnSpc>
              <a:buFont typeface="Arial" panose="020B0604020202020204" pitchFamily="34" charset="0"/>
              <a:buChar char="•"/>
            </a:pPr>
            <a:r>
              <a:rPr lang="en-US" altLang="en-US" sz="1600">
                <a:latin typeface="Arial" panose="020B0604020202020204" pitchFamily="34" charset="0"/>
                <a:cs typeface="Arial" panose="020B0604020202020204" pitchFamily="34" charset="0"/>
              </a:rPr>
              <a:t>The £1,500 Employer Grant will be paid when the young person starts the job placement (via the Kickstart Gateway)</a:t>
            </a:r>
            <a:r>
              <a:rPr lang="en-US" altLang="en-US" sz="1600">
                <a:solidFill>
                  <a:srgbClr val="FF0000"/>
                </a:solidFill>
                <a:latin typeface="Arial" panose="020B0604020202020204" pitchFamily="34" charset="0"/>
                <a:cs typeface="Arial" panose="020B0604020202020204" pitchFamily="34" charset="0"/>
              </a:rPr>
              <a:t>. </a:t>
            </a:r>
          </a:p>
          <a:p>
            <a:pPr algn="just">
              <a:lnSpc>
                <a:spcPct val="100000"/>
              </a:lnSpc>
              <a:buFont typeface="Arial" panose="020B0604020202020204" pitchFamily="34" charset="0"/>
              <a:buChar char="•"/>
            </a:pPr>
            <a:r>
              <a:rPr lang="en-US" altLang="en-US" sz="1600">
                <a:solidFill>
                  <a:srgbClr val="0B0C0C"/>
                </a:solidFill>
                <a:latin typeface="Arial" panose="020B0604020202020204" pitchFamily="34" charset="0"/>
                <a:cs typeface="Arial" panose="020B0604020202020204" pitchFamily="34" charset="0"/>
              </a:rPr>
              <a:t>DWP will use information from HMRC to check that the young person is still employed. The grant funding to pay the young person’s salary will be paid in </a:t>
            </a:r>
            <a:r>
              <a:rPr lang="en-US" altLang="en-US" sz="1600" b="1">
                <a:solidFill>
                  <a:srgbClr val="0B0C0C"/>
                </a:solidFill>
                <a:latin typeface="Arial" panose="020B0604020202020204" pitchFamily="34" charset="0"/>
                <a:cs typeface="Arial" panose="020B0604020202020204" pitchFamily="34" charset="0"/>
              </a:rPr>
              <a:t>monthly arrears (via the Kickstart Gateway) </a:t>
            </a:r>
            <a:r>
              <a:rPr lang="en-US" altLang="en-US" sz="1600">
                <a:solidFill>
                  <a:srgbClr val="0B0C0C"/>
                </a:solidFill>
                <a:latin typeface="Arial" panose="020B0604020202020204" pitchFamily="34" charset="0"/>
                <a:cs typeface="Arial" panose="020B0604020202020204" pitchFamily="34" charset="0"/>
              </a:rPr>
              <a:t>when we know they are:</a:t>
            </a:r>
            <a:endParaRPr lang="en-US" altLang="en-US" sz="1600">
              <a:latin typeface="Arial" panose="020B0604020202020204" pitchFamily="34" charset="0"/>
              <a:cs typeface="Arial" panose="020B0604020202020204" pitchFamily="34" charset="0"/>
            </a:endParaRPr>
          </a:p>
          <a:p>
            <a:pPr lvl="1" algn="just">
              <a:lnSpc>
                <a:spcPct val="100000"/>
              </a:lnSpc>
              <a:buFont typeface="Arial" panose="020B0604020202020204" pitchFamily="34" charset="0"/>
              <a:buChar char="•"/>
            </a:pPr>
            <a:r>
              <a:rPr lang="en-US" altLang="en-US">
                <a:solidFill>
                  <a:srgbClr val="0B0C0C"/>
                </a:solidFill>
                <a:latin typeface="Arial" panose="020B0604020202020204" pitchFamily="34" charset="0"/>
                <a:cs typeface="Arial" panose="020B0604020202020204" pitchFamily="34" charset="0"/>
              </a:rPr>
              <a:t>enrolled on the employer’s payroll</a:t>
            </a:r>
          </a:p>
          <a:p>
            <a:pPr lvl="1" algn="just">
              <a:lnSpc>
                <a:spcPct val="100000"/>
              </a:lnSpc>
              <a:buFont typeface="Arial" panose="020B0604020202020204" pitchFamily="34" charset="0"/>
              <a:buChar char="•"/>
            </a:pPr>
            <a:r>
              <a:rPr lang="en-US" altLang="en-US">
                <a:solidFill>
                  <a:srgbClr val="0B0C0C"/>
                </a:solidFill>
                <a:latin typeface="Arial" panose="020B0604020202020204" pitchFamily="34" charset="0"/>
                <a:cs typeface="Arial" panose="020B0604020202020204" pitchFamily="34" charset="0"/>
              </a:rPr>
              <a:t>being paid through Pay As You Earn (PAYE)</a:t>
            </a:r>
          </a:p>
          <a:p>
            <a:pPr algn="just">
              <a:lnSpc>
                <a:spcPct val="100000"/>
              </a:lnSpc>
              <a:buFont typeface="Arial" panose="020B0604020202020204" pitchFamily="34" charset="0"/>
              <a:buChar char="•"/>
            </a:pPr>
            <a:r>
              <a:rPr lang="en-US" altLang="en-US" sz="1600">
                <a:solidFill>
                  <a:srgbClr val="0B0C0C"/>
                </a:solidFill>
                <a:latin typeface="Arial" panose="020B0604020202020204" pitchFamily="34" charset="0"/>
                <a:cs typeface="Arial" panose="020B0604020202020204" pitchFamily="34" charset="0"/>
              </a:rPr>
              <a:t>The employer can pay a higher wage and for more hours but the funding will not cover this.</a:t>
            </a:r>
          </a:p>
          <a:p>
            <a:pPr algn="just">
              <a:lnSpc>
                <a:spcPct val="100000"/>
              </a:lnSpc>
              <a:buFont typeface="Arial" panose="020B0604020202020204" pitchFamily="34" charset="0"/>
              <a:buChar char="•"/>
            </a:pPr>
            <a:endParaRPr lang="en-US"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606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46" name="Group 4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7"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81" name="Rectangle 7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8" y="2"/>
            <a:ext cx="10268336"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84" name="Isosceles Triangle 7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9" y="954813"/>
            <a:ext cx="300773" cy="25928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1"/>
          </a:p>
        </p:txBody>
      </p:sp>
      <p:sp>
        <p:nvSpPr>
          <p:cNvPr id="8" name="Content Placeholder 7">
            <a:extLst>
              <a:ext uri="{FF2B5EF4-FFF2-40B4-BE49-F238E27FC236}">
                <a16:creationId xmlns:a16="http://schemas.microsoft.com/office/drawing/2014/main" id="{959C7EC3-6724-4255-85FA-E018575F06DA}"/>
              </a:ext>
            </a:extLst>
          </p:cNvPr>
          <p:cNvSpPr>
            <a:spLocks noGrp="1"/>
          </p:cNvSpPr>
          <p:nvPr>
            <p:ph idx="1"/>
          </p:nvPr>
        </p:nvSpPr>
        <p:spPr/>
        <p:txBody>
          <a:bodyPr/>
          <a:lstStyle/>
          <a:p>
            <a:endParaRPr lang="en-GB"/>
          </a:p>
        </p:txBody>
      </p:sp>
      <p:pic>
        <p:nvPicPr>
          <p:cNvPr id="10" name="Picture 9">
            <a:extLst>
              <a:ext uri="{FF2B5EF4-FFF2-40B4-BE49-F238E27FC236}">
                <a16:creationId xmlns:a16="http://schemas.microsoft.com/office/drawing/2014/main" id="{EBDB7966-EA9C-4CE4-BEEB-310B18543819}"/>
              </a:ext>
            </a:extLst>
          </p:cNvPr>
          <p:cNvPicPr>
            <a:picLocks noChangeAspect="1"/>
          </p:cNvPicPr>
          <p:nvPr/>
        </p:nvPicPr>
        <p:blipFill>
          <a:blip r:embed="rId2"/>
          <a:stretch>
            <a:fillRect/>
          </a:stretch>
        </p:blipFill>
        <p:spPr>
          <a:xfrm>
            <a:off x="2125280" y="31532"/>
            <a:ext cx="9410700" cy="6562725"/>
          </a:xfrm>
          <a:prstGeom prst="rect">
            <a:avLst/>
          </a:prstGeom>
        </p:spPr>
      </p:pic>
    </p:spTree>
    <p:extLst>
      <p:ext uri="{BB962C8B-B14F-4D97-AF65-F5344CB8AC3E}">
        <p14:creationId xmlns:p14="http://schemas.microsoft.com/office/powerpoint/2010/main" val="2487822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46" name="Group 4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7"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81" name="Rectangle 7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8" y="2"/>
            <a:ext cx="10268336"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48F60AAF-BE24-9447-9744-9843994857BE}"/>
              </a:ext>
            </a:extLst>
          </p:cNvPr>
          <p:cNvSpPr>
            <a:spLocks noGrp="1"/>
          </p:cNvSpPr>
          <p:nvPr>
            <p:ph type="title"/>
          </p:nvPr>
        </p:nvSpPr>
        <p:spPr>
          <a:xfrm>
            <a:off x="2276479" y="772727"/>
            <a:ext cx="6230857" cy="955340"/>
          </a:xfrm>
        </p:spPr>
        <p:txBody>
          <a:bodyPr anchor="t">
            <a:normAutofit/>
          </a:bodyPr>
          <a:lstStyle/>
          <a:p>
            <a:pPr algn="l"/>
            <a:r>
              <a:rPr lang="en-US" sz="2800" b="1" dirty="0">
                <a:solidFill>
                  <a:schemeClr val="accent1"/>
                </a:solidFill>
              </a:rPr>
              <a:t>Interested and Next Steps?</a:t>
            </a:r>
            <a:endParaRPr lang="en-US" sz="2800" dirty="0">
              <a:solidFill>
                <a:schemeClr val="accent1"/>
              </a:solidFill>
            </a:endParaRPr>
          </a:p>
        </p:txBody>
      </p:sp>
      <p:sp>
        <p:nvSpPr>
          <p:cNvPr id="84" name="Isosceles Triangle 7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9" y="954813"/>
            <a:ext cx="300773" cy="25928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1"/>
          </a:p>
        </p:txBody>
      </p:sp>
      <p:pic>
        <p:nvPicPr>
          <p:cNvPr id="5" name="Picture 4" descr="A picture containing drawing&#10;&#10;Description automatically generated">
            <a:extLst>
              <a:ext uri="{FF2B5EF4-FFF2-40B4-BE49-F238E27FC236}">
                <a16:creationId xmlns:a16="http://schemas.microsoft.com/office/drawing/2014/main" id="{97337C77-1F53-BF48-8C06-1B9218F24AB4}"/>
              </a:ext>
            </a:extLst>
          </p:cNvPr>
          <p:cNvPicPr>
            <a:picLocks noChangeAspect="1"/>
          </p:cNvPicPr>
          <p:nvPr/>
        </p:nvPicPr>
        <p:blipFill>
          <a:blip r:embed="rId2"/>
          <a:stretch>
            <a:fillRect/>
          </a:stretch>
        </p:blipFill>
        <p:spPr>
          <a:xfrm>
            <a:off x="9233744" y="4714878"/>
            <a:ext cx="2715858" cy="1879372"/>
          </a:xfrm>
          <a:prstGeom prst="rect">
            <a:avLst/>
          </a:prstGeom>
        </p:spPr>
      </p:pic>
      <p:sp>
        <p:nvSpPr>
          <p:cNvPr id="31" name="Content Placeholder 2">
            <a:extLst>
              <a:ext uri="{FF2B5EF4-FFF2-40B4-BE49-F238E27FC236}">
                <a16:creationId xmlns:a16="http://schemas.microsoft.com/office/drawing/2014/main" id="{0268FE76-FB9F-4444-AA57-CF3F1533D4B9}"/>
              </a:ext>
            </a:extLst>
          </p:cNvPr>
          <p:cNvSpPr txBox="1">
            <a:spLocks/>
          </p:cNvSpPr>
          <p:nvPr/>
        </p:nvSpPr>
        <p:spPr>
          <a:xfrm>
            <a:off x="2233617" y="2074331"/>
            <a:ext cx="6995369" cy="4412868"/>
          </a:xfrm>
          <a:prstGeom prst="rect">
            <a:avLst/>
          </a:prstGeom>
        </p:spPr>
        <p:txBody>
          <a:bodyPr vert="horz" lIns="91440" tIns="45721" rIns="91440" bIns="45721" rtlCol="0" anchor="t">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GB" sz="1801" dirty="0">
                <a:latin typeface="Calibri" panose="020F0502020204030204" pitchFamily="34" charset="0"/>
                <a:ea typeface="Calibri" panose="020F0502020204030204" pitchFamily="34" charset="0"/>
              </a:rPr>
              <a:t> </a:t>
            </a:r>
            <a:r>
              <a:rPr lang="en-GB" sz="1801" b="1" dirty="0">
                <a:latin typeface="Calibri" panose="020F0502020204030204" pitchFamily="34" charset="0"/>
                <a:ea typeface="Calibri" panose="020F0502020204030204" pitchFamily="34" charset="0"/>
              </a:rPr>
              <a:t>Please click </a:t>
            </a:r>
            <a:r>
              <a:rPr lang="en-GB" sz="1801" b="1" u="sng" dirty="0">
                <a:solidFill>
                  <a:srgbClr val="0563C1"/>
                </a:solidFill>
                <a:latin typeface="Calibri" panose="020F0502020204030204" pitchFamily="34" charset="0"/>
                <a:ea typeface="Calibri" panose="020F0502020204030204" pitchFamily="34" charset="0"/>
                <a:hlinkClick r:id="rId3"/>
              </a:rPr>
              <a:t>here</a:t>
            </a:r>
            <a:r>
              <a:rPr lang="en-GB" sz="1801" b="1" dirty="0">
                <a:latin typeface="Calibri" panose="020F0502020204030204" pitchFamily="34" charset="0"/>
                <a:ea typeface="Calibri" panose="020F0502020204030204" pitchFamily="34" charset="0"/>
              </a:rPr>
              <a:t> </a:t>
            </a:r>
            <a:r>
              <a:rPr lang="en-GB" sz="1801" dirty="0">
                <a:latin typeface="Calibri" panose="020F0502020204030204" pitchFamily="34" charset="0"/>
                <a:ea typeface="Calibri" panose="020F0502020204030204" pitchFamily="34" charset="0"/>
              </a:rPr>
              <a:t>to complete your Expression of Interest.  It shouldn’t take you any more than 10 minutes to complete and only indicates your expression of interest at this stage.  </a:t>
            </a:r>
          </a:p>
          <a:p>
            <a:r>
              <a:rPr lang="en-GB" sz="1801" dirty="0">
                <a:latin typeface="Calibri" panose="020F0502020204030204" pitchFamily="34" charset="0"/>
                <a:ea typeface="Calibri" panose="020F0502020204030204" pitchFamily="34" charset="0"/>
              </a:rPr>
              <a:t>If you wish to discuss this further, or talk to us about your placements, please call:</a:t>
            </a:r>
          </a:p>
          <a:p>
            <a:pPr marL="0" indent="0">
              <a:buNone/>
            </a:pPr>
            <a:r>
              <a:rPr lang="en-GB" sz="1801" dirty="0">
                <a:latin typeface="Calibri" panose="020F0502020204030204" pitchFamily="34" charset="0"/>
                <a:ea typeface="Calibri" panose="020F0502020204030204" pitchFamily="34" charset="0"/>
              </a:rPr>
              <a:t>	Chrissy:  </a:t>
            </a:r>
            <a:r>
              <a:rPr lang="en-GB" sz="1801" dirty="0">
                <a:latin typeface="Calibri" panose="020F0502020204030204" pitchFamily="34" charset="0"/>
                <a:ea typeface="Calibri" panose="020F0502020204030204" pitchFamily="34" charset="0"/>
                <a:hlinkClick r:id="rId4"/>
              </a:rPr>
              <a:t>c.payne@protrain-solutions.co.uk</a:t>
            </a:r>
            <a:r>
              <a:rPr lang="en-GB" sz="1801" dirty="0">
                <a:latin typeface="Calibri" panose="020F0502020204030204" pitchFamily="34" charset="0"/>
                <a:ea typeface="Calibri" panose="020F0502020204030204" pitchFamily="34" charset="0"/>
              </a:rPr>
              <a:t>; 07957 594059</a:t>
            </a:r>
          </a:p>
          <a:p>
            <a:pPr marL="0" indent="0">
              <a:buNone/>
            </a:pPr>
            <a:r>
              <a:rPr lang="en-GB" sz="1801" dirty="0">
                <a:latin typeface="Calibri" panose="020F0502020204030204" pitchFamily="34" charset="0"/>
                <a:ea typeface="Calibri" panose="020F0502020204030204" pitchFamily="34" charset="0"/>
              </a:rPr>
              <a:t>	Jackie:  </a:t>
            </a:r>
            <a:r>
              <a:rPr lang="en-GB" sz="1801" dirty="0">
                <a:latin typeface="Calibri" panose="020F0502020204030204" pitchFamily="34" charset="0"/>
                <a:ea typeface="Calibri" panose="020F0502020204030204" pitchFamily="34" charset="0"/>
                <a:hlinkClick r:id="rId5"/>
              </a:rPr>
              <a:t>j.denyer@protrain-solutions.co.uk</a:t>
            </a:r>
            <a:r>
              <a:rPr lang="en-GB" sz="1801" dirty="0">
                <a:latin typeface="Calibri" panose="020F0502020204030204" pitchFamily="34" charset="0"/>
                <a:ea typeface="Calibri" panose="020F0502020204030204" pitchFamily="34" charset="0"/>
              </a:rPr>
              <a:t>; 07775 732880</a:t>
            </a:r>
          </a:p>
          <a:p>
            <a:pPr marL="0" indent="0">
              <a:buNone/>
            </a:pPr>
            <a:endParaRPr lang="en-GB" sz="1801" dirty="0">
              <a:latin typeface="Calibri" panose="020F0502020204030204" pitchFamily="34" charset="0"/>
              <a:ea typeface="Calibri" panose="020F0502020204030204" pitchFamily="34" charset="0"/>
            </a:endParaRPr>
          </a:p>
          <a:p>
            <a:pPr marL="0" indent="0">
              <a:buNone/>
            </a:pPr>
            <a:endParaRPr lang="en-GB" sz="1801" dirty="0">
              <a:latin typeface="Calibri" panose="020F0502020204030204" pitchFamily="34" charset="0"/>
              <a:ea typeface="Calibri" panose="020F0502020204030204" pitchFamily="34" charset="0"/>
            </a:endParaRPr>
          </a:p>
          <a:p>
            <a:pPr algn="just">
              <a:lnSpc>
                <a:spcPct val="100000"/>
              </a:lnSpc>
              <a:buFont typeface="Arial" panose="020B0604020202020204" pitchFamily="34" charset="0"/>
              <a:buChar char="•"/>
            </a:pPr>
            <a:endParaRPr lang="en-US"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8576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46" name="Group 4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7"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81" name="Rectangle 7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8" y="2"/>
            <a:ext cx="10268336"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84" name="Isosceles Triangle 7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9" y="954813"/>
            <a:ext cx="300773" cy="25928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1"/>
          </a:p>
        </p:txBody>
      </p:sp>
      <p:pic>
        <p:nvPicPr>
          <p:cNvPr id="9" name="Picture 8" descr="Text&#10;&#10;Description automatically generated">
            <a:extLst>
              <a:ext uri="{FF2B5EF4-FFF2-40B4-BE49-F238E27FC236}">
                <a16:creationId xmlns:a16="http://schemas.microsoft.com/office/drawing/2014/main" id="{8620E92D-4A6A-4B17-9836-4B35926E650D}"/>
              </a:ext>
            </a:extLst>
          </p:cNvPr>
          <p:cNvPicPr>
            <a:picLocks noChangeAspect="1"/>
          </p:cNvPicPr>
          <p:nvPr/>
        </p:nvPicPr>
        <p:blipFill>
          <a:blip r:embed="rId2"/>
          <a:stretch>
            <a:fillRect/>
          </a:stretch>
        </p:blipFill>
        <p:spPr>
          <a:xfrm>
            <a:off x="2194822" y="105669"/>
            <a:ext cx="9836119" cy="6858000"/>
          </a:xfrm>
          <a:prstGeom prst="rect">
            <a:avLst/>
          </a:prstGeom>
        </p:spPr>
      </p:pic>
    </p:spTree>
    <p:extLst>
      <p:ext uri="{BB962C8B-B14F-4D97-AF65-F5344CB8AC3E}">
        <p14:creationId xmlns:p14="http://schemas.microsoft.com/office/powerpoint/2010/main" val="2688059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46" name="Group 4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7"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81" name="Rectangle 7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8" y="2"/>
            <a:ext cx="10268336"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84" name="Isosceles Triangle 7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9" y="954813"/>
            <a:ext cx="300773" cy="25928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1"/>
          </a:p>
        </p:txBody>
      </p:sp>
      <p:pic>
        <p:nvPicPr>
          <p:cNvPr id="1026" name="Picture 2">
            <a:extLst>
              <a:ext uri="{FF2B5EF4-FFF2-40B4-BE49-F238E27FC236}">
                <a16:creationId xmlns:a16="http://schemas.microsoft.com/office/drawing/2014/main" id="{F93784BA-7AF1-4E73-BE56-3CA4E4326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8227" y="5704682"/>
            <a:ext cx="61912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A831F7D8-C783-4989-92DB-DA9F0CED0C82}"/>
              </a:ext>
            </a:extLst>
          </p:cNvPr>
          <p:cNvPicPr/>
          <p:nvPr/>
        </p:nvPicPr>
        <p:blipFill rotWithShape="1">
          <a:blip r:embed="rId3"/>
          <a:srcRect l="3020"/>
          <a:stretch/>
        </p:blipFill>
        <p:spPr>
          <a:xfrm>
            <a:off x="1962823" y="1831168"/>
            <a:ext cx="5488299" cy="2211070"/>
          </a:xfrm>
          <a:prstGeom prst="rect">
            <a:avLst/>
          </a:prstGeom>
        </p:spPr>
      </p:pic>
      <p:pic>
        <p:nvPicPr>
          <p:cNvPr id="33" name="Picture 32">
            <a:extLst>
              <a:ext uri="{FF2B5EF4-FFF2-40B4-BE49-F238E27FC236}">
                <a16:creationId xmlns:a16="http://schemas.microsoft.com/office/drawing/2014/main" id="{740A61D4-1549-4850-90EE-553E9F2A4B74}"/>
              </a:ext>
            </a:extLst>
          </p:cNvPr>
          <p:cNvPicPr/>
          <p:nvPr/>
        </p:nvPicPr>
        <p:blipFill rotWithShape="1">
          <a:blip r:embed="rId4">
            <a:extLst>
              <a:ext uri="{28A0092B-C50C-407E-A947-70E740481C1C}">
                <a14:useLocalDpi xmlns:a14="http://schemas.microsoft.com/office/drawing/2010/main" val="0"/>
              </a:ext>
            </a:extLst>
          </a:blip>
          <a:srcRect l="6114"/>
          <a:stretch/>
        </p:blipFill>
        <p:spPr>
          <a:xfrm>
            <a:off x="6721099" y="1653598"/>
            <a:ext cx="5381097" cy="2577465"/>
          </a:xfrm>
          <a:prstGeom prst="rect">
            <a:avLst/>
          </a:prstGeom>
        </p:spPr>
      </p:pic>
    </p:spTree>
    <p:extLst>
      <p:ext uri="{BB962C8B-B14F-4D97-AF65-F5344CB8AC3E}">
        <p14:creationId xmlns:p14="http://schemas.microsoft.com/office/powerpoint/2010/main" val="1822302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90" y="-15797"/>
            <a:ext cx="7911916" cy="6889593"/>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3"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33" y="-3110"/>
            <a:ext cx="6766974" cy="6864233"/>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40" y="5"/>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2" name="Title 1">
            <a:extLst>
              <a:ext uri="{FF2B5EF4-FFF2-40B4-BE49-F238E27FC236}">
                <a16:creationId xmlns:a16="http://schemas.microsoft.com/office/drawing/2014/main" id="{D178D6E9-9592-8048-AD0C-57696B0F0CAC}"/>
              </a:ext>
            </a:extLst>
          </p:cNvPr>
          <p:cNvSpPr>
            <a:spLocks noGrp="1"/>
          </p:cNvSpPr>
          <p:nvPr>
            <p:ph type="title"/>
          </p:nvPr>
        </p:nvSpPr>
        <p:spPr>
          <a:xfrm>
            <a:off x="7874933" y="1125003"/>
            <a:ext cx="3456123" cy="4589717"/>
          </a:xfrm>
        </p:spPr>
        <p:txBody>
          <a:bodyPr>
            <a:normAutofit/>
          </a:bodyPr>
          <a:lstStyle/>
          <a:p>
            <a:pPr algn="r"/>
            <a:r>
              <a:rPr lang="en-US" sz="4800">
                <a:latin typeface="Calibri" panose="020F0502020204030204" pitchFamily="34" charset="0"/>
                <a:cs typeface="Calibri" panose="020F0502020204030204" pitchFamily="34" charset="0"/>
              </a:rPr>
              <a:t>About PTS</a:t>
            </a:r>
          </a:p>
        </p:txBody>
      </p:sp>
      <p:sp>
        <p:nvSpPr>
          <p:cNvPr id="3" name="Content Placeholder 2">
            <a:extLst>
              <a:ext uri="{FF2B5EF4-FFF2-40B4-BE49-F238E27FC236}">
                <a16:creationId xmlns:a16="http://schemas.microsoft.com/office/drawing/2014/main" id="{0ABC5C98-8A2A-4F42-BC3F-D18F87E29657}"/>
              </a:ext>
            </a:extLst>
          </p:cNvPr>
          <p:cNvSpPr>
            <a:spLocks noGrp="1"/>
          </p:cNvSpPr>
          <p:nvPr>
            <p:ph idx="1"/>
          </p:nvPr>
        </p:nvSpPr>
        <p:spPr>
          <a:xfrm>
            <a:off x="798578" y="453601"/>
            <a:ext cx="5451172" cy="6177600"/>
          </a:xfrm>
        </p:spPr>
        <p:txBody>
          <a:bodyPr>
            <a:normAutofit fontScale="92500" lnSpcReduction="20000"/>
          </a:bodyPr>
          <a:lstStyle/>
          <a:p>
            <a:pPr marL="0" indent="0">
              <a:buNone/>
            </a:pPr>
            <a:r>
              <a:rPr lang="en-US" sz="1600" dirty="0">
                <a:latin typeface="Arial" panose="020B0604020202020204" pitchFamily="34" charset="0"/>
                <a:cs typeface="Arial" panose="020B0604020202020204" pitchFamily="34" charset="0"/>
              </a:rPr>
              <a:t>Professional Training Solutions started in November 2006.  We are a Private Training Provider based in Farnham in Surrey with nationwide coverage. </a:t>
            </a:r>
          </a:p>
          <a:p>
            <a:pPr marL="0" indent="0">
              <a:buNone/>
            </a:pPr>
            <a:r>
              <a:rPr lang="en-US" sz="1600" dirty="0">
                <a:latin typeface="Arial" panose="020B0604020202020204" pitchFamily="34" charset="0"/>
                <a:cs typeface="Arial" panose="020B0604020202020204" pitchFamily="34" charset="0"/>
              </a:rPr>
              <a:t>We offer training in the following areas:</a:t>
            </a:r>
          </a:p>
          <a:p>
            <a:pPr>
              <a:buFont typeface="Arial" panose="020B0604020202020204" pitchFamily="34" charset="0"/>
              <a:buChar char="•"/>
            </a:pPr>
            <a:r>
              <a:rPr lang="en-US" sz="1600" dirty="0">
                <a:latin typeface="Arial" panose="020B0604020202020204" pitchFamily="34" charset="0"/>
                <a:cs typeface="Arial" panose="020B0604020202020204" pitchFamily="34" charset="0"/>
              </a:rPr>
              <a:t>Traineeships</a:t>
            </a:r>
          </a:p>
          <a:p>
            <a:pPr>
              <a:buFont typeface="Arial" panose="020B0604020202020204" pitchFamily="34" charset="0"/>
              <a:buChar char="•"/>
            </a:pPr>
            <a:r>
              <a:rPr lang="en-US" sz="1600" dirty="0">
                <a:latin typeface="Arial" panose="020B0604020202020204" pitchFamily="34" charset="0"/>
                <a:cs typeface="Arial" panose="020B0604020202020204" pitchFamily="34" charset="0"/>
              </a:rPr>
              <a:t>Apprenticeships Including:</a:t>
            </a:r>
          </a:p>
          <a:p>
            <a:pPr lvl="1">
              <a:buFont typeface="Arial" panose="020B0604020202020204" pitchFamily="34" charset="0"/>
              <a:buChar char="•"/>
            </a:pPr>
            <a:r>
              <a:rPr lang="en-US" sz="1401" dirty="0">
                <a:latin typeface="Arial" panose="020B0604020202020204" pitchFamily="34" charset="0"/>
                <a:cs typeface="Arial" panose="020B0604020202020204" pitchFamily="34" charset="0"/>
              </a:rPr>
              <a:t>Leadership and Management </a:t>
            </a:r>
          </a:p>
          <a:p>
            <a:pPr lvl="1">
              <a:buFont typeface="Arial" panose="020B0604020202020204" pitchFamily="34" charset="0"/>
              <a:buChar char="•"/>
            </a:pPr>
            <a:r>
              <a:rPr lang="en-US" sz="1401" dirty="0">
                <a:latin typeface="Arial" panose="020B0604020202020204" pitchFamily="34" charset="0"/>
                <a:cs typeface="Arial" panose="020B0604020202020204" pitchFamily="34" charset="0"/>
              </a:rPr>
              <a:t>Business Administration and Customer Service</a:t>
            </a:r>
          </a:p>
          <a:p>
            <a:pPr lvl="1">
              <a:buFont typeface="Arial" panose="020B0604020202020204" pitchFamily="34" charset="0"/>
              <a:buChar char="•"/>
            </a:pPr>
            <a:r>
              <a:rPr lang="en-US" sz="1401" dirty="0">
                <a:latin typeface="Arial" panose="020B0604020202020204" pitchFamily="34" charset="0"/>
                <a:cs typeface="Arial" panose="020B0604020202020204" pitchFamily="34" charset="0"/>
              </a:rPr>
              <a:t>Events</a:t>
            </a:r>
          </a:p>
          <a:p>
            <a:pPr lvl="1">
              <a:buFont typeface="Arial" panose="020B0604020202020204" pitchFamily="34" charset="0"/>
              <a:buChar char="•"/>
            </a:pPr>
            <a:r>
              <a:rPr lang="en-US" sz="1401" dirty="0">
                <a:latin typeface="Arial" panose="020B0604020202020204" pitchFamily="34" charset="0"/>
                <a:cs typeface="Arial" panose="020B0604020202020204" pitchFamily="34" charset="0"/>
              </a:rPr>
              <a:t>Accounts</a:t>
            </a:r>
          </a:p>
          <a:p>
            <a:pPr lvl="1">
              <a:buFont typeface="Arial" panose="020B0604020202020204" pitchFamily="34" charset="0"/>
              <a:buChar char="•"/>
            </a:pPr>
            <a:r>
              <a:rPr lang="en-US" sz="1401" dirty="0">
                <a:latin typeface="Arial" panose="020B0604020202020204" pitchFamily="34" charset="0"/>
                <a:cs typeface="Arial" panose="020B0604020202020204" pitchFamily="34" charset="0"/>
              </a:rPr>
              <a:t>Digital  </a:t>
            </a:r>
          </a:p>
          <a:p>
            <a:pPr lvl="1">
              <a:buFont typeface="Arial" panose="020B0604020202020204" pitchFamily="34" charset="0"/>
              <a:buChar char="•"/>
            </a:pPr>
            <a:r>
              <a:rPr lang="en-US" sz="1401" dirty="0">
                <a:latin typeface="Arial" panose="020B0604020202020204" pitchFamily="34" charset="0"/>
                <a:cs typeface="Arial" panose="020B0604020202020204" pitchFamily="34" charset="0"/>
              </a:rPr>
              <a:t>Health &amp; Clinical</a:t>
            </a:r>
          </a:p>
          <a:p>
            <a:pPr lvl="1">
              <a:buFont typeface="Arial" panose="020B0604020202020204" pitchFamily="34" charset="0"/>
              <a:buChar char="•"/>
            </a:pPr>
            <a:r>
              <a:rPr lang="en-US" sz="1401" dirty="0">
                <a:latin typeface="Arial" panose="020B0604020202020204" pitchFamily="34" charset="0"/>
                <a:cs typeface="Arial" panose="020B0604020202020204" pitchFamily="34" charset="0"/>
              </a:rPr>
              <a:t>Child Care &amp; Education</a:t>
            </a:r>
          </a:p>
          <a:p>
            <a:pPr lvl="1">
              <a:buFont typeface="Arial" panose="020B0604020202020204" pitchFamily="34" charset="0"/>
              <a:buChar char="•"/>
            </a:pPr>
            <a:r>
              <a:rPr lang="en-US" sz="1401" dirty="0">
                <a:latin typeface="Arial" panose="020B0604020202020204" pitchFamily="34" charset="0"/>
                <a:cs typeface="Arial" panose="020B0604020202020204" pitchFamily="34" charset="0"/>
              </a:rPr>
              <a:t>And adding to our portfolio working with a range of employers</a:t>
            </a:r>
          </a:p>
          <a:p>
            <a:pPr>
              <a:buFont typeface="Arial" panose="020B0604020202020204" pitchFamily="34" charset="0"/>
              <a:buChar char="•"/>
            </a:pPr>
            <a:r>
              <a:rPr lang="en-US" sz="1600" dirty="0">
                <a:latin typeface="Arial" panose="020B0604020202020204" pitchFamily="34" charset="0"/>
                <a:cs typeface="Arial" panose="020B0604020202020204" pitchFamily="34" charset="0"/>
              </a:rPr>
              <a:t>Fully funded courses in:</a:t>
            </a:r>
          </a:p>
          <a:p>
            <a:pPr lvl="1">
              <a:buClr>
                <a:srgbClr val="EE3D35"/>
              </a:buClr>
              <a:buFont typeface="Arial" panose="020B0604020202020204" pitchFamily="34" charset="0"/>
              <a:buChar char="•"/>
              <a:defRPr/>
            </a:pPr>
            <a:r>
              <a:rPr lang="en-US" sz="1300" dirty="0">
                <a:solidFill>
                  <a:srgbClr val="000000"/>
                </a:solidFill>
                <a:latin typeface="Arial" panose="020B0604020202020204" pitchFamily="34" charset="0"/>
                <a:cs typeface="Arial" panose="020B0604020202020204" pitchFamily="34" charset="0"/>
              </a:rPr>
              <a:t>English &amp; </a:t>
            </a:r>
            <a:r>
              <a:rPr lang="en-US" sz="1300" dirty="0" err="1">
                <a:solidFill>
                  <a:srgbClr val="000000"/>
                </a:solidFill>
                <a:latin typeface="Arial" panose="020B0604020202020204" pitchFamily="34" charset="0"/>
                <a:cs typeface="Arial" panose="020B0604020202020204" pitchFamily="34" charset="0"/>
              </a:rPr>
              <a:t>maths</a:t>
            </a:r>
            <a:endParaRPr lang="en-US" sz="1300" dirty="0">
              <a:solidFill>
                <a:srgbClr val="000000"/>
              </a:solidFill>
              <a:latin typeface="Arial" panose="020B0604020202020204" pitchFamily="34" charset="0"/>
              <a:cs typeface="Arial" panose="020B0604020202020204" pitchFamily="34" charset="0"/>
            </a:endParaRPr>
          </a:p>
          <a:p>
            <a:pPr lvl="1">
              <a:buClr>
                <a:srgbClr val="EE3D35"/>
              </a:buClr>
              <a:buFont typeface="Arial" panose="020B0604020202020204" pitchFamily="34" charset="0"/>
              <a:buChar char="•"/>
              <a:defRPr/>
            </a:pPr>
            <a:r>
              <a:rPr lang="en-US" sz="1300" dirty="0">
                <a:solidFill>
                  <a:srgbClr val="000000"/>
                </a:solidFill>
                <a:latin typeface="Arial" panose="020B0604020202020204" pitchFamily="34" charset="0"/>
                <a:cs typeface="Arial" panose="020B0604020202020204" pitchFamily="34" charset="0"/>
              </a:rPr>
              <a:t>Over 15 distance learning courses  (</a:t>
            </a:r>
            <a:r>
              <a:rPr lang="en-US" sz="1300" dirty="0" err="1">
                <a:solidFill>
                  <a:srgbClr val="000000"/>
                </a:solidFill>
                <a:latin typeface="Arial" panose="020B0604020202020204" pitchFamily="34" charset="0"/>
                <a:cs typeface="Arial" panose="020B0604020202020204" pitchFamily="34" charset="0"/>
              </a:rPr>
              <a:t>eg</a:t>
            </a:r>
            <a:r>
              <a:rPr lang="en-US" sz="1300" dirty="0">
                <a:solidFill>
                  <a:srgbClr val="000000"/>
                </a:solidFill>
                <a:latin typeface="Arial" panose="020B0604020202020204" pitchFamily="34" charset="0"/>
                <a:cs typeface="Arial" panose="020B0604020202020204" pitchFamily="34" charset="0"/>
              </a:rPr>
              <a:t> Equality and Diversity)</a:t>
            </a:r>
          </a:p>
          <a:p>
            <a:pPr lvl="1">
              <a:buClr>
                <a:srgbClr val="EE3D35"/>
              </a:buClr>
              <a:buFont typeface="Arial" panose="020B0604020202020204" pitchFamily="34" charset="0"/>
              <a:buChar char="•"/>
              <a:defRPr/>
            </a:pPr>
            <a:r>
              <a:rPr lang="en-US" sz="1300" dirty="0">
                <a:solidFill>
                  <a:srgbClr val="000000"/>
                </a:solidFill>
                <a:latin typeface="Arial" panose="020B0604020202020204" pitchFamily="34" charset="0"/>
                <a:cs typeface="Arial" panose="020B0604020202020204" pitchFamily="34" charset="0"/>
              </a:rPr>
              <a:t>Spectator Safety </a:t>
            </a:r>
            <a:endParaRPr lang="en-US"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600" dirty="0">
                <a:latin typeface="Arial" panose="020B0604020202020204" pitchFamily="34" charset="0"/>
                <a:cs typeface="Arial" panose="020B0604020202020204" pitchFamily="34" charset="0"/>
              </a:rPr>
              <a:t>Commercial Courses:</a:t>
            </a:r>
          </a:p>
          <a:p>
            <a:pPr lvl="1">
              <a:buFont typeface="Arial" panose="020B0604020202020204" pitchFamily="34" charset="0"/>
              <a:buChar char="•"/>
            </a:pPr>
            <a:r>
              <a:rPr lang="en-US" sz="1401" dirty="0">
                <a:latin typeface="Arial" panose="020B0604020202020204" pitchFamily="34" charset="0"/>
                <a:cs typeface="Arial" panose="020B0604020202020204" pitchFamily="34" charset="0"/>
              </a:rPr>
              <a:t>Emergency First Aid at Work/Health &amp; Safety</a:t>
            </a:r>
          </a:p>
          <a:p>
            <a:pPr lvl="1">
              <a:buFont typeface="Arial" panose="020B0604020202020204" pitchFamily="34" charset="0"/>
              <a:buChar char="•"/>
            </a:pPr>
            <a:r>
              <a:rPr lang="en-US" sz="1401" dirty="0">
                <a:latin typeface="Arial" panose="020B0604020202020204" pitchFamily="34" charset="0"/>
                <a:cs typeface="Arial" panose="020B0604020202020204" pitchFamily="34" charset="0"/>
              </a:rPr>
              <a:t> Stress &amp; Resilience </a:t>
            </a:r>
          </a:p>
        </p:txBody>
      </p:sp>
    </p:spTree>
    <p:extLst>
      <p:ext uri="{BB962C8B-B14F-4D97-AF65-F5344CB8AC3E}">
        <p14:creationId xmlns:p14="http://schemas.microsoft.com/office/powerpoint/2010/main" val="3178795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90" y="-15797"/>
            <a:ext cx="7911916" cy="6889593"/>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3"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33" y="-3110"/>
            <a:ext cx="6766974" cy="6864233"/>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40" y="5"/>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2" name="Title 1">
            <a:extLst>
              <a:ext uri="{FF2B5EF4-FFF2-40B4-BE49-F238E27FC236}">
                <a16:creationId xmlns:a16="http://schemas.microsoft.com/office/drawing/2014/main" id="{D178D6E9-9592-8048-AD0C-57696B0F0CAC}"/>
              </a:ext>
            </a:extLst>
          </p:cNvPr>
          <p:cNvSpPr>
            <a:spLocks noGrp="1"/>
          </p:cNvSpPr>
          <p:nvPr>
            <p:ph type="title"/>
          </p:nvPr>
        </p:nvSpPr>
        <p:spPr>
          <a:xfrm>
            <a:off x="7874933" y="1125003"/>
            <a:ext cx="3456123" cy="4589717"/>
          </a:xfrm>
        </p:spPr>
        <p:txBody>
          <a:bodyPr>
            <a:normAutofit/>
          </a:bodyPr>
          <a:lstStyle/>
          <a:p>
            <a:pPr algn="r"/>
            <a:r>
              <a:rPr lang="en-US" sz="4800">
                <a:latin typeface="Calibri" panose="020F0502020204030204" pitchFamily="34" charset="0"/>
                <a:cs typeface="Calibri" panose="020F0502020204030204" pitchFamily="34" charset="0"/>
              </a:rPr>
              <a:t>About PTS</a:t>
            </a:r>
          </a:p>
        </p:txBody>
      </p:sp>
      <p:sp>
        <p:nvSpPr>
          <p:cNvPr id="4" name="Content Placeholder 3">
            <a:extLst>
              <a:ext uri="{FF2B5EF4-FFF2-40B4-BE49-F238E27FC236}">
                <a16:creationId xmlns:a16="http://schemas.microsoft.com/office/drawing/2014/main" id="{043908AD-1104-4569-9822-8CB02644973A}"/>
              </a:ext>
            </a:extLst>
          </p:cNvPr>
          <p:cNvSpPr>
            <a:spLocks noGrp="1"/>
          </p:cNvSpPr>
          <p:nvPr>
            <p:ph idx="1"/>
          </p:nvPr>
        </p:nvSpPr>
        <p:spPr>
          <a:xfrm>
            <a:off x="319570" y="2804685"/>
            <a:ext cx="6281874" cy="3596119"/>
          </a:xfrm>
        </p:spPr>
        <p:txBody>
          <a:bodyPr>
            <a:normAutofit fontScale="55000" lnSpcReduction="20000"/>
          </a:bodyPr>
          <a:lstStyle/>
          <a:p>
            <a:pPr marL="0" indent="0">
              <a:buNone/>
            </a:pPr>
            <a:r>
              <a:rPr lang="en-GB" b="1" i="1" dirty="0">
                <a:latin typeface="Arial" panose="020B0604020202020204" pitchFamily="34" charset="0"/>
                <a:cs typeface="Arial" panose="020B0604020202020204" pitchFamily="34" charset="0"/>
              </a:rPr>
              <a:t>Quotes from our 2018 OFSTED Report: </a:t>
            </a:r>
          </a:p>
          <a:p>
            <a:r>
              <a:rPr lang="en-GB" b="1" i="1" dirty="0">
                <a:latin typeface="Arial" panose="020B0604020202020204" pitchFamily="34" charset="0"/>
                <a:cs typeface="Arial" panose="020B0604020202020204" pitchFamily="34" charset="0"/>
              </a:rPr>
              <a:t>Leaders have rapidly established Professional Training Solutions Limited as a good-quality independent learning provider, building on their experience of being a subcontractor.</a:t>
            </a:r>
          </a:p>
          <a:p>
            <a:r>
              <a:rPr lang="en-GB" b="1" i="1" dirty="0">
                <a:latin typeface="Arial" panose="020B0604020202020204" pitchFamily="34" charset="0"/>
                <a:cs typeface="Arial" panose="020B0604020202020204" pitchFamily="34" charset="0"/>
              </a:rPr>
              <a:t>Managers and assessors monitor apprentices’ progress very closely. As a result, the very large majority of apprentices make good progress. </a:t>
            </a:r>
          </a:p>
          <a:p>
            <a:r>
              <a:rPr lang="en-GB" b="1" i="1" dirty="0">
                <a:latin typeface="Arial" panose="020B0604020202020204" pitchFamily="34" charset="0"/>
                <a:cs typeface="Arial" panose="020B0604020202020204" pitchFamily="34" charset="0"/>
              </a:rPr>
              <a:t> Leaders and training staff develop and maintain excellent relationships with employers and partners. They ensure that learning programmes closely meet the needs of employers, apprentices and adult learners in management, early years and health and social care. </a:t>
            </a:r>
          </a:p>
          <a:p>
            <a:r>
              <a:rPr lang="en-GB" b="1" i="1" dirty="0">
                <a:latin typeface="Arial" panose="020B0604020202020204" pitchFamily="34" charset="0"/>
                <a:cs typeface="Arial" panose="020B0604020202020204" pitchFamily="34" charset="0"/>
              </a:rPr>
              <a:t>Current learners on recently introduced teaching assistant and care programmes for adults make very good overall progress, and the vast majority achieve their qualifications. </a:t>
            </a:r>
          </a:p>
          <a:p>
            <a:r>
              <a:rPr lang="en-GB" b="1" i="1" dirty="0">
                <a:latin typeface="Arial" panose="020B0604020202020204" pitchFamily="34" charset="0"/>
                <a:cs typeface="Arial" panose="020B0604020202020204" pitchFamily="34" charset="0"/>
              </a:rPr>
              <a:t>Adult learners and apprentices develop very good work-related behaviours and skills in care and management programmes. Their attendance and punctuality are good and they are highly motivated to learn and achieve.</a:t>
            </a:r>
          </a:p>
          <a:p>
            <a:r>
              <a:rPr lang="en-GB" b="1" i="1" dirty="0">
                <a:latin typeface="Arial" panose="020B0604020202020204" pitchFamily="34" charset="0"/>
                <a:cs typeface="Arial" panose="020B0604020202020204" pitchFamily="34" charset="0"/>
              </a:rPr>
              <a:t>Trainers and assessors have a detailed knowledge of their subjects, which they use well to motivate learners and apprentices.</a:t>
            </a:r>
          </a:p>
        </p:txBody>
      </p:sp>
      <p:pic>
        <p:nvPicPr>
          <p:cNvPr id="2052" name="Picture 4" descr="Petroc rated as a good provider by Ofsted">
            <a:extLst>
              <a:ext uri="{FF2B5EF4-FFF2-40B4-BE49-F238E27FC236}">
                <a16:creationId xmlns:a16="http://schemas.microsoft.com/office/drawing/2014/main" id="{00DB6B0A-C00D-47AB-BA57-9657F03A84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531" y="381000"/>
            <a:ext cx="25717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trix Logo | Way2Work">
            <a:extLst>
              <a:ext uri="{FF2B5EF4-FFF2-40B4-BE49-F238E27FC236}">
                <a16:creationId xmlns:a16="http://schemas.microsoft.com/office/drawing/2014/main" id="{DDB8DC0A-95B6-49DB-AA71-FCF5761B8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4220" y="-134477"/>
            <a:ext cx="2372491" cy="152517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yber Essentials accreditation for 4Cambridge - 4Cambridge - Business IT  support">
            <a:extLst>
              <a:ext uri="{FF2B5EF4-FFF2-40B4-BE49-F238E27FC236}">
                <a16:creationId xmlns:a16="http://schemas.microsoft.com/office/drawing/2014/main" id="{EE1F43BF-9E26-4734-8FB2-9B33EFD6F2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3801" y="325052"/>
            <a:ext cx="1495132" cy="179415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isability Confident employer - Preston City Council">
            <a:extLst>
              <a:ext uri="{FF2B5EF4-FFF2-40B4-BE49-F238E27FC236}">
                <a16:creationId xmlns:a16="http://schemas.microsoft.com/office/drawing/2014/main" id="{CE935CCD-7E60-4E3E-B37B-2E3A9CBA5E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2845" y="1566604"/>
            <a:ext cx="1869168" cy="899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207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46" name="Group 4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7"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81" name="Rectangle 7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8" y="2"/>
            <a:ext cx="10268336"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48F60AAF-BE24-9447-9744-9843994857BE}"/>
              </a:ext>
            </a:extLst>
          </p:cNvPr>
          <p:cNvSpPr>
            <a:spLocks noGrp="1"/>
          </p:cNvSpPr>
          <p:nvPr>
            <p:ph type="title"/>
          </p:nvPr>
        </p:nvSpPr>
        <p:spPr>
          <a:xfrm>
            <a:off x="2630534" y="787454"/>
            <a:ext cx="6230857" cy="768140"/>
          </a:xfrm>
        </p:spPr>
        <p:txBody>
          <a:bodyPr anchor="t">
            <a:normAutofit fontScale="90000"/>
          </a:bodyPr>
          <a:lstStyle/>
          <a:p>
            <a:pPr algn="l"/>
            <a:r>
              <a:rPr lang="en-US" sz="2800" b="1" dirty="0">
                <a:solidFill>
                  <a:schemeClr val="accent1"/>
                </a:solidFill>
              </a:rPr>
              <a:t>What is a Kickstart Gateway?</a:t>
            </a:r>
            <a:endParaRPr lang="en-US" sz="2800" dirty="0">
              <a:solidFill>
                <a:schemeClr val="accent1"/>
              </a:solidFill>
            </a:endParaRPr>
          </a:p>
        </p:txBody>
      </p:sp>
      <p:sp>
        <p:nvSpPr>
          <p:cNvPr id="84" name="Isosceles Triangle 7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9" y="954813"/>
            <a:ext cx="300773" cy="25928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1"/>
          </a:p>
        </p:txBody>
      </p:sp>
      <p:pic>
        <p:nvPicPr>
          <p:cNvPr id="5" name="Picture 4" descr="A picture containing drawing&#10;&#10;Description automatically generated">
            <a:extLst>
              <a:ext uri="{FF2B5EF4-FFF2-40B4-BE49-F238E27FC236}">
                <a16:creationId xmlns:a16="http://schemas.microsoft.com/office/drawing/2014/main" id="{97337C77-1F53-BF48-8C06-1B9218F24AB4}"/>
              </a:ext>
            </a:extLst>
          </p:cNvPr>
          <p:cNvPicPr>
            <a:picLocks noChangeAspect="1"/>
          </p:cNvPicPr>
          <p:nvPr/>
        </p:nvPicPr>
        <p:blipFill>
          <a:blip r:embed="rId2"/>
          <a:stretch>
            <a:fillRect/>
          </a:stretch>
        </p:blipFill>
        <p:spPr>
          <a:xfrm>
            <a:off x="9233744" y="4714878"/>
            <a:ext cx="2715858" cy="1879372"/>
          </a:xfrm>
          <a:prstGeom prst="rect">
            <a:avLst/>
          </a:prstGeom>
        </p:spPr>
      </p:pic>
      <p:sp>
        <p:nvSpPr>
          <p:cNvPr id="34" name="Content Placeholder 2">
            <a:extLst>
              <a:ext uri="{FF2B5EF4-FFF2-40B4-BE49-F238E27FC236}">
                <a16:creationId xmlns:a16="http://schemas.microsoft.com/office/drawing/2014/main" id="{2191B0F3-099A-496E-92E9-4A7E826ACE9E}"/>
              </a:ext>
            </a:extLst>
          </p:cNvPr>
          <p:cNvSpPr>
            <a:spLocks noGrp="1"/>
          </p:cNvSpPr>
          <p:nvPr>
            <p:ph idx="1"/>
          </p:nvPr>
        </p:nvSpPr>
        <p:spPr>
          <a:xfrm>
            <a:off x="2771453" y="1741448"/>
            <a:ext cx="6674181" cy="4852800"/>
          </a:xfrm>
        </p:spPr>
        <p:txBody>
          <a:bodyPr anchor="t">
            <a:normAutofit/>
          </a:bodyPr>
          <a:lstStyle/>
          <a:p>
            <a:pPr>
              <a:buFont typeface="Arial" panose="020B0604020202020204" pitchFamily="34" charset="0"/>
              <a:buChar char="•"/>
            </a:pPr>
            <a:r>
              <a:rPr lang="en-US" altLang="en-US" dirty="0">
                <a:solidFill>
                  <a:srgbClr val="0B0C0C"/>
                </a:solidFill>
                <a:latin typeface="Arial" panose="020B0604020202020204" pitchFamily="34" charset="0"/>
                <a:cs typeface="Arial" panose="020B0604020202020204" pitchFamily="34" charset="0"/>
              </a:rPr>
              <a:t>A Kickstart gateway is an </a:t>
            </a:r>
            <a:r>
              <a:rPr lang="en-US" altLang="en-US" dirty="0" err="1">
                <a:solidFill>
                  <a:srgbClr val="0B0C0C"/>
                </a:solidFill>
                <a:latin typeface="Arial" panose="020B0604020202020204" pitchFamily="34" charset="0"/>
                <a:cs typeface="Arial" panose="020B0604020202020204" pitchFamily="34" charset="0"/>
              </a:rPr>
              <a:t>organisation</a:t>
            </a:r>
            <a:r>
              <a:rPr lang="en-US" altLang="en-US" dirty="0">
                <a:solidFill>
                  <a:srgbClr val="0B0C0C"/>
                </a:solidFill>
                <a:latin typeface="Arial" panose="020B0604020202020204" pitchFamily="34" charset="0"/>
                <a:cs typeface="Arial" panose="020B0604020202020204" pitchFamily="34" charset="0"/>
              </a:rPr>
              <a:t> that has shown interest in representing employers who want to apply for 29 or less job placements. Kickstart gateways can be any type of </a:t>
            </a:r>
            <a:r>
              <a:rPr lang="en-US" altLang="en-US" dirty="0" err="1">
                <a:solidFill>
                  <a:srgbClr val="0B0C0C"/>
                </a:solidFill>
                <a:latin typeface="Arial" panose="020B0604020202020204" pitchFamily="34" charset="0"/>
                <a:cs typeface="Arial" panose="020B0604020202020204" pitchFamily="34" charset="0"/>
              </a:rPr>
              <a:t>organisation</a:t>
            </a:r>
            <a:r>
              <a:rPr lang="en-US" altLang="en-US" dirty="0">
                <a:solidFill>
                  <a:srgbClr val="0B0C0C"/>
                </a:solidFill>
                <a:latin typeface="Arial" panose="020B0604020202020204" pitchFamily="34" charset="0"/>
                <a:cs typeface="Arial" panose="020B0604020202020204" pitchFamily="34" charset="0"/>
              </a:rPr>
              <a:t>. </a:t>
            </a:r>
            <a:endParaRPr lang="en-GB" b="1" dirty="0">
              <a:latin typeface="Arial" panose="020B0604020202020204" pitchFamily="34" charset="0"/>
              <a:cs typeface="Arial" panose="020B0604020202020204" pitchFamily="34" charset="0"/>
            </a:endParaRPr>
          </a:p>
          <a:p>
            <a:pPr>
              <a:buFont typeface="Arial" panose="020B0604020202020204" pitchFamily="34" charset="0"/>
              <a:buChar char="•"/>
            </a:pPr>
            <a:r>
              <a:rPr lang="en-US" altLang="en-US" dirty="0">
                <a:solidFill>
                  <a:srgbClr val="0B0C0C"/>
                </a:solidFill>
                <a:latin typeface="Arial" panose="020B0604020202020204" pitchFamily="34" charset="0"/>
                <a:cs typeface="Arial" panose="020B0604020202020204" pitchFamily="34" charset="0"/>
              </a:rPr>
              <a:t>DWP performs </a:t>
            </a:r>
            <a:r>
              <a:rPr lang="en-US" altLang="en-US" dirty="0">
                <a:latin typeface="Arial" panose="020B0604020202020204" pitchFamily="34" charset="0"/>
                <a:cs typeface="Arial" panose="020B0604020202020204" pitchFamily="34" charset="0"/>
              </a:rPr>
              <a:t>due diligence checks on these </a:t>
            </a:r>
            <a:r>
              <a:rPr lang="en-US" altLang="en-US" dirty="0" err="1">
                <a:latin typeface="Arial" panose="020B0604020202020204" pitchFamily="34" charset="0"/>
                <a:cs typeface="Arial" panose="020B0604020202020204" pitchFamily="34" charset="0"/>
              </a:rPr>
              <a:t>organisations</a:t>
            </a:r>
            <a:r>
              <a:rPr lang="en-US" altLang="en-US" dirty="0">
                <a:latin typeface="Arial" panose="020B0604020202020204" pitchFamily="34" charset="0"/>
                <a:cs typeface="Arial" panose="020B0604020202020204" pitchFamily="34" charset="0"/>
              </a:rPr>
              <a:t>. </a:t>
            </a:r>
          </a:p>
          <a:p>
            <a:pPr>
              <a:buFont typeface="Arial" panose="020B0604020202020204" pitchFamily="34" charset="0"/>
              <a:buChar char="•"/>
            </a:pPr>
            <a:r>
              <a:rPr lang="en-US" altLang="en-US" dirty="0">
                <a:solidFill>
                  <a:srgbClr val="0B0C0C"/>
                </a:solidFill>
                <a:latin typeface="Arial" panose="020B0604020202020204" pitchFamily="34" charset="0"/>
                <a:cs typeface="Arial" panose="020B0604020202020204" pitchFamily="34" charset="0"/>
              </a:rPr>
              <a:t>What do we receive:</a:t>
            </a:r>
          </a:p>
          <a:p>
            <a:pPr lvl="1">
              <a:buFont typeface="Arial" panose="020B0604020202020204" pitchFamily="34" charset="0"/>
              <a:buChar char="•"/>
            </a:pPr>
            <a:r>
              <a:rPr kumimoji="0" lang="en-US" altLang="en-US" b="0" i="0" u="none" strike="noStrike" cap="none" normalizeH="0" baseline="0" dirty="0">
                <a:ln>
                  <a:noFill/>
                </a:ln>
                <a:solidFill>
                  <a:srgbClr val="0B0C0C"/>
                </a:solidFill>
                <a:effectLst/>
                <a:latin typeface="Arial" panose="020B0604020202020204" pitchFamily="34" charset="0"/>
                <a:cs typeface="Arial" panose="020B0604020202020204" pitchFamily="34" charset="0"/>
              </a:rPr>
              <a:t>£300</a:t>
            </a:r>
            <a:r>
              <a:rPr lang="en-US" altLang="en-US" dirty="0">
                <a:solidFill>
                  <a:srgbClr val="0B0C0C"/>
                </a:solidFill>
                <a:latin typeface="Arial" panose="020B0604020202020204" pitchFamily="34" charset="0"/>
                <a:cs typeface="Arial" panose="020B0604020202020204" pitchFamily="34" charset="0"/>
              </a:rPr>
              <a:t> to administer each placement:</a:t>
            </a:r>
          </a:p>
          <a:p>
            <a:pPr lvl="2">
              <a:buFont typeface="Arial" panose="020B0604020202020204" pitchFamily="34" charset="0"/>
              <a:buChar char="•"/>
            </a:pPr>
            <a:r>
              <a:rPr kumimoji="0" lang="en-US" altLang="en-US" b="0" i="0" u="none" strike="noStrike" cap="none" normalizeH="0" baseline="0" dirty="0">
                <a:ln>
                  <a:noFill/>
                </a:ln>
                <a:solidFill>
                  <a:srgbClr val="0B0C0C"/>
                </a:solidFill>
                <a:effectLst/>
                <a:latin typeface="Arial" panose="020B0604020202020204" pitchFamily="34" charset="0"/>
                <a:cs typeface="Arial" panose="020B0604020202020204" pitchFamily="34" charset="0"/>
              </a:rPr>
              <a:t>Reimbursement of the employer grant/salary/NI/automatic enrolment.</a:t>
            </a:r>
          </a:p>
          <a:p>
            <a:pPr lvl="2">
              <a:buFont typeface="Arial" panose="020B0604020202020204" pitchFamily="34" charset="0"/>
              <a:buChar char="•"/>
            </a:pPr>
            <a:r>
              <a:rPr lang="en-US" altLang="en-US" dirty="0">
                <a:solidFill>
                  <a:srgbClr val="0B0C0C"/>
                </a:solidFill>
                <a:latin typeface="Arial" panose="020B0604020202020204" pitchFamily="34" charset="0"/>
                <a:cs typeface="Arial" panose="020B0604020202020204" pitchFamily="34" charset="0"/>
              </a:rPr>
              <a:t>Contract with the employer.</a:t>
            </a:r>
          </a:p>
          <a:p>
            <a:pPr lvl="2">
              <a:buFont typeface="Arial" panose="020B0604020202020204" pitchFamily="34" charset="0"/>
              <a:buChar char="•"/>
            </a:pPr>
            <a:r>
              <a:rPr lang="en-US" altLang="en-US" dirty="0">
                <a:solidFill>
                  <a:srgbClr val="0B0C0C"/>
                </a:solidFill>
                <a:latin typeface="Arial" panose="020B0604020202020204" pitchFamily="34" charset="0"/>
                <a:cs typeface="Arial" panose="020B0604020202020204" pitchFamily="34" charset="0"/>
              </a:rPr>
              <a:t>Support with recruitment.</a:t>
            </a:r>
          </a:p>
          <a:p>
            <a:pPr lvl="2">
              <a:buFont typeface="Arial" panose="020B0604020202020204" pitchFamily="34" charset="0"/>
              <a:buChar char="•"/>
            </a:pPr>
            <a:r>
              <a:rPr lang="en-US" altLang="en-US" dirty="0">
                <a:solidFill>
                  <a:srgbClr val="0B0C0C"/>
                </a:solidFill>
                <a:latin typeface="Arial" panose="020B0604020202020204" pitchFamily="34" charset="0"/>
                <a:cs typeface="Arial" panose="020B0604020202020204" pitchFamily="34" charset="0"/>
              </a:rPr>
              <a:t>Liaison with </a:t>
            </a:r>
            <a:r>
              <a:rPr lang="en-US" altLang="en-US" dirty="0" err="1">
                <a:solidFill>
                  <a:srgbClr val="0B0C0C"/>
                </a:solidFill>
                <a:latin typeface="Arial" panose="020B0604020202020204" pitchFamily="34" charset="0"/>
                <a:cs typeface="Arial" panose="020B0604020202020204" pitchFamily="34" charset="0"/>
              </a:rPr>
              <a:t>Jobcentres</a:t>
            </a:r>
            <a:r>
              <a:rPr lang="en-US" altLang="en-US" dirty="0">
                <a:solidFill>
                  <a:srgbClr val="0B0C0C"/>
                </a:solidFill>
                <a:latin typeface="Arial" panose="020B0604020202020204" pitchFamily="34" charset="0"/>
                <a:cs typeface="Arial" panose="020B0604020202020204" pitchFamily="34" charset="0"/>
              </a:rPr>
              <a:t>.</a:t>
            </a:r>
          </a:p>
          <a:p>
            <a:pPr lvl="2">
              <a:buFont typeface="Arial" panose="020B0604020202020204" pitchFamily="34" charset="0"/>
              <a:buChar char="•"/>
            </a:pPr>
            <a:r>
              <a:rPr lang="en-US" altLang="en-US" dirty="0">
                <a:solidFill>
                  <a:srgbClr val="0B0C0C"/>
                </a:solidFill>
                <a:latin typeface="Arial" panose="020B0604020202020204" pitchFamily="34" charset="0"/>
                <a:cs typeface="Arial" panose="020B0604020202020204" pitchFamily="34" charset="0"/>
              </a:rPr>
              <a:t>Tools, processes and procedures to ensure employer is compliant.</a:t>
            </a:r>
          </a:p>
          <a:p>
            <a:pPr lvl="2">
              <a:buFont typeface="Arial" panose="020B0604020202020204" pitchFamily="34" charset="0"/>
              <a:buChar char="•"/>
            </a:pPr>
            <a:endParaRPr kumimoji="0" lang="en-US" altLang="en-US" b="0" i="0" u="none" strike="noStrike" cap="none" normalizeH="0" baseline="0" dirty="0">
              <a:ln>
                <a:noFill/>
              </a:ln>
              <a:solidFill>
                <a:srgbClr val="0B0C0C"/>
              </a:solidFill>
              <a:effectLst/>
              <a:latin typeface="nta"/>
            </a:endParaRPr>
          </a:p>
          <a:p>
            <a:pPr marL="0" indent="0">
              <a:buNone/>
            </a:pP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7350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46" name="Group 4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7"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81" name="Rectangle 7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8" y="2"/>
            <a:ext cx="10268336"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48F60AAF-BE24-9447-9744-9843994857BE}"/>
              </a:ext>
            </a:extLst>
          </p:cNvPr>
          <p:cNvSpPr>
            <a:spLocks noGrp="1"/>
          </p:cNvSpPr>
          <p:nvPr>
            <p:ph type="title"/>
          </p:nvPr>
        </p:nvSpPr>
        <p:spPr>
          <a:xfrm>
            <a:off x="2215667" y="703991"/>
            <a:ext cx="6230857" cy="904940"/>
          </a:xfrm>
        </p:spPr>
        <p:txBody>
          <a:bodyPr anchor="t">
            <a:normAutofit/>
          </a:bodyPr>
          <a:lstStyle/>
          <a:p>
            <a:pPr algn="l"/>
            <a:r>
              <a:rPr lang="en-US" sz="2800" dirty="0">
                <a:solidFill>
                  <a:schemeClr val="accent1"/>
                </a:solidFill>
                <a:latin typeface="Calibri" panose="020F0502020204030204" pitchFamily="34" charset="0"/>
                <a:cs typeface="Calibri" panose="020F0502020204030204" pitchFamily="34" charset="0"/>
              </a:rPr>
              <a:t>What is the Kickstart Scheme ? </a:t>
            </a:r>
            <a:endParaRPr lang="en-US" sz="2800" dirty="0">
              <a:solidFill>
                <a:schemeClr val="accent1"/>
              </a:solidFill>
            </a:endParaRPr>
          </a:p>
        </p:txBody>
      </p:sp>
      <p:sp>
        <p:nvSpPr>
          <p:cNvPr id="84" name="Isosceles Triangle 7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9" y="954813"/>
            <a:ext cx="300773" cy="25928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1"/>
          </a:p>
        </p:txBody>
      </p:sp>
      <p:sp>
        <p:nvSpPr>
          <p:cNvPr id="43" name="Content Placeholder 2">
            <a:extLst>
              <a:ext uri="{FF2B5EF4-FFF2-40B4-BE49-F238E27FC236}">
                <a16:creationId xmlns:a16="http://schemas.microsoft.com/office/drawing/2014/main" id="{260B7A00-8EE3-E341-9D34-91E3A1F870DE}"/>
              </a:ext>
            </a:extLst>
          </p:cNvPr>
          <p:cNvSpPr>
            <a:spLocks noGrp="1"/>
          </p:cNvSpPr>
          <p:nvPr>
            <p:ph idx="1"/>
          </p:nvPr>
        </p:nvSpPr>
        <p:spPr>
          <a:xfrm>
            <a:off x="2333241" y="1396801"/>
            <a:ext cx="6674180" cy="4852800"/>
          </a:xfrm>
        </p:spPr>
        <p:txBody>
          <a:bodyPr anchor="t">
            <a:normAutofit/>
          </a:bodyPr>
          <a:lstStyle/>
          <a:p>
            <a:pPr>
              <a:buFont typeface="Arial" panose="020B0604020202020204" pitchFamily="34" charset="0"/>
              <a:buChar char="•"/>
            </a:pPr>
            <a:r>
              <a:rPr lang="en-GB" dirty="0">
                <a:latin typeface="Arial" panose="020B0604020202020204" pitchFamily="34" charset="0"/>
                <a:cs typeface="Arial" panose="020B0604020202020204" pitchFamily="34" charset="0"/>
              </a:rPr>
              <a:t>The Kickstart Scheme is a £2 billion fund to create hundreds of thousands of high quality 6-month work placements for young people </a:t>
            </a:r>
            <a:r>
              <a:rPr lang="en-GB" b="1" dirty="0">
                <a:latin typeface="Arial" panose="020B0604020202020204" pitchFamily="34" charset="0"/>
                <a:cs typeface="Arial" panose="020B0604020202020204" pitchFamily="34" charset="0"/>
              </a:rPr>
              <a:t>16-24 years old.</a:t>
            </a:r>
          </a:p>
          <a:p>
            <a:pPr>
              <a:buFont typeface="Arial" panose="020B0604020202020204" pitchFamily="34" charset="0"/>
              <a:buChar char="•"/>
            </a:pPr>
            <a:r>
              <a:rPr lang="en-GB" dirty="0">
                <a:latin typeface="Arial" panose="020B0604020202020204" pitchFamily="34" charset="0"/>
                <a:cs typeface="Arial" panose="020B0604020202020204" pitchFamily="34" charset="0"/>
              </a:rPr>
              <a:t>Funding available for each job to cover the relevant National Minimum Wage for 25 hours a week, plus the associated employer National Insurance contributions and employer minimum automatic enrolment contributions.</a:t>
            </a:r>
          </a:p>
          <a:p>
            <a:pPr>
              <a:buFont typeface="Arial" panose="020B0604020202020204" pitchFamily="34" charset="0"/>
              <a:buChar char="•"/>
            </a:pPr>
            <a:r>
              <a:rPr lang="en-GB" dirty="0">
                <a:latin typeface="Arial" panose="020B0604020202020204" pitchFamily="34" charset="0"/>
                <a:cs typeface="Arial" panose="020B0604020202020204" pitchFamily="34" charset="0"/>
              </a:rPr>
              <a:t>Employers receive a </a:t>
            </a:r>
            <a:r>
              <a:rPr lang="en-GB" b="1" dirty="0">
                <a:latin typeface="Arial" panose="020B0604020202020204" pitchFamily="34" charset="0"/>
                <a:cs typeface="Arial" panose="020B0604020202020204" pitchFamily="34" charset="0"/>
              </a:rPr>
              <a:t>grant of £1,500 </a:t>
            </a:r>
            <a:r>
              <a:rPr lang="en-GB" dirty="0">
                <a:latin typeface="Arial" panose="020B0604020202020204" pitchFamily="34" charset="0"/>
                <a:cs typeface="Arial" panose="020B0604020202020204" pitchFamily="34" charset="0"/>
              </a:rPr>
              <a:t>per participant to support them to develop new skills/set up and to help them move into sustained employment after they have completed their Kickstart funded job. </a:t>
            </a:r>
          </a:p>
          <a:p>
            <a:pPr>
              <a:buFont typeface="Arial" panose="020B0604020202020204" pitchFamily="34" charset="0"/>
              <a:buChar char="•"/>
            </a:pPr>
            <a:r>
              <a:rPr lang="en-GB" dirty="0">
                <a:latin typeface="Arial" panose="020B0604020202020204" pitchFamily="34" charset="0"/>
                <a:cs typeface="Arial" panose="020B0604020202020204" pitchFamily="34" charset="0"/>
              </a:rPr>
              <a:t>The young person must be registered with their local Job Centre accessing Universal Credit.   </a:t>
            </a:r>
            <a:endParaRPr lang="en-US" sz="1600" dirty="0">
              <a:latin typeface="Arial" panose="020B0604020202020204" pitchFamily="34" charset="0"/>
              <a:cs typeface="Arial" panose="020B0604020202020204"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97337C77-1F53-BF48-8C06-1B9218F24AB4}"/>
              </a:ext>
            </a:extLst>
          </p:cNvPr>
          <p:cNvPicPr>
            <a:picLocks noChangeAspect="1"/>
          </p:cNvPicPr>
          <p:nvPr/>
        </p:nvPicPr>
        <p:blipFill>
          <a:blip r:embed="rId2"/>
          <a:stretch>
            <a:fillRect/>
          </a:stretch>
        </p:blipFill>
        <p:spPr>
          <a:xfrm>
            <a:off x="9233744" y="4714878"/>
            <a:ext cx="2715858" cy="1879372"/>
          </a:xfrm>
          <a:prstGeom prst="rect">
            <a:avLst/>
          </a:prstGeom>
        </p:spPr>
      </p:pic>
    </p:spTree>
    <p:extLst>
      <p:ext uri="{BB962C8B-B14F-4D97-AF65-F5344CB8AC3E}">
        <p14:creationId xmlns:p14="http://schemas.microsoft.com/office/powerpoint/2010/main" val="549227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46" name="Group 4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7"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81" name="Rectangle 7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8" y="2"/>
            <a:ext cx="10268336"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48F60AAF-BE24-9447-9744-9843994857BE}"/>
              </a:ext>
            </a:extLst>
          </p:cNvPr>
          <p:cNvSpPr>
            <a:spLocks noGrp="1"/>
          </p:cNvSpPr>
          <p:nvPr>
            <p:ph type="title"/>
          </p:nvPr>
        </p:nvSpPr>
        <p:spPr>
          <a:xfrm>
            <a:off x="2124529" y="288686"/>
            <a:ext cx="6230857" cy="825740"/>
          </a:xfrm>
        </p:spPr>
        <p:txBody>
          <a:bodyPr anchor="t">
            <a:normAutofit/>
          </a:bodyPr>
          <a:lstStyle/>
          <a:p>
            <a:pPr algn="l"/>
            <a:r>
              <a:rPr lang="en-US" sz="2800" dirty="0">
                <a:solidFill>
                  <a:schemeClr val="accent1"/>
                </a:solidFill>
                <a:latin typeface="Calibri" panose="020F0502020204030204" pitchFamily="34" charset="0"/>
                <a:cs typeface="Calibri" panose="020F0502020204030204" pitchFamily="34" charset="0"/>
              </a:rPr>
              <a:t>Employer Eligibility Criteria </a:t>
            </a:r>
            <a:endParaRPr lang="en-US" sz="2800" dirty="0">
              <a:solidFill>
                <a:schemeClr val="accent1"/>
              </a:solidFill>
            </a:endParaRPr>
          </a:p>
        </p:txBody>
      </p:sp>
      <p:sp>
        <p:nvSpPr>
          <p:cNvPr id="84" name="Isosceles Triangle 7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9" y="954813"/>
            <a:ext cx="300773" cy="25928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1"/>
          </a:p>
        </p:txBody>
      </p:sp>
      <p:sp>
        <p:nvSpPr>
          <p:cNvPr id="43" name="Content Placeholder 2">
            <a:extLst>
              <a:ext uri="{FF2B5EF4-FFF2-40B4-BE49-F238E27FC236}">
                <a16:creationId xmlns:a16="http://schemas.microsoft.com/office/drawing/2014/main" id="{260B7A00-8EE3-E341-9D34-91E3A1F870DE}"/>
              </a:ext>
            </a:extLst>
          </p:cNvPr>
          <p:cNvSpPr>
            <a:spLocks noGrp="1"/>
          </p:cNvSpPr>
          <p:nvPr>
            <p:ph idx="1"/>
          </p:nvPr>
        </p:nvSpPr>
        <p:spPr>
          <a:xfrm>
            <a:off x="2233617" y="993601"/>
            <a:ext cx="6995369" cy="5493600"/>
          </a:xfrm>
        </p:spPr>
        <p:txBody>
          <a:bodyPr anchor="t">
            <a:normAutofit fontScale="92500" lnSpcReduction="20000"/>
          </a:bodyPr>
          <a:lstStyle/>
          <a:p>
            <a:pPr marL="0" indent="0">
              <a:buNone/>
            </a:pPr>
            <a:r>
              <a:rPr lang="en-GB" dirty="0">
                <a:latin typeface="Arial" panose="020B0604020202020204" pitchFamily="34" charset="0"/>
                <a:cs typeface="Arial" panose="020B0604020202020204" pitchFamily="34" charset="0"/>
              </a:rPr>
              <a:t>Employers must have a company or charity number (current requirements).</a:t>
            </a:r>
          </a:p>
          <a:p>
            <a:pPr marL="0" indent="0">
              <a:buNone/>
            </a:pPr>
            <a:r>
              <a:rPr lang="en-GB" dirty="0">
                <a:latin typeface="Arial" panose="020B0604020202020204" pitchFamily="34" charset="0"/>
                <a:cs typeface="Arial" panose="020B0604020202020204" pitchFamily="34" charset="0"/>
              </a:rPr>
              <a:t>Employers must have new job placements created for the Kickstart funding. They must not be: </a:t>
            </a:r>
          </a:p>
          <a:p>
            <a:pPr algn="just">
              <a:lnSpc>
                <a:spcPct val="100000"/>
              </a:lnSpc>
              <a:buFont typeface="Arial" panose="020B0604020202020204" pitchFamily="34" charset="0"/>
              <a:buChar char="•"/>
            </a:pPr>
            <a:r>
              <a:rPr lang="en-GB" sz="1401" dirty="0">
                <a:latin typeface="Arial" panose="020B0604020202020204" pitchFamily="34" charset="0"/>
                <a:cs typeface="Arial" panose="020B0604020202020204" pitchFamily="34" charset="0"/>
              </a:rPr>
              <a:t>Replacing an existing or planned vacancies. </a:t>
            </a:r>
          </a:p>
          <a:p>
            <a:pPr algn="just">
              <a:lnSpc>
                <a:spcPct val="100000"/>
              </a:lnSpc>
              <a:buFont typeface="Arial" panose="020B0604020202020204" pitchFamily="34" charset="0"/>
              <a:buChar char="•"/>
            </a:pPr>
            <a:r>
              <a:rPr lang="en-GB" sz="1401" dirty="0">
                <a:latin typeface="Arial" panose="020B0604020202020204" pitchFamily="34" charset="0"/>
                <a:cs typeface="Arial" panose="020B0604020202020204" pitchFamily="34" charset="0"/>
              </a:rPr>
              <a:t>Cause an existing employee or contractors to lose or reduce their employment.</a:t>
            </a:r>
          </a:p>
          <a:p>
            <a:pPr marL="0" indent="0" algn="just">
              <a:lnSpc>
                <a:spcPct val="100000"/>
              </a:lnSpc>
              <a:buNone/>
            </a:pPr>
            <a:r>
              <a:rPr lang="en-GB" dirty="0">
                <a:latin typeface="Arial" panose="020B0604020202020204" pitchFamily="34" charset="0"/>
                <a:cs typeface="Arial" panose="020B0604020202020204" pitchFamily="34" charset="0"/>
              </a:rPr>
              <a:t>The new Kickstart roles must be:</a:t>
            </a:r>
          </a:p>
          <a:p>
            <a:pPr algn="just">
              <a:lnSpc>
                <a:spcPct val="100000"/>
              </a:lnSpc>
              <a:buFont typeface="Arial" panose="020B0604020202020204" pitchFamily="34" charset="0"/>
              <a:buChar char="•"/>
            </a:pPr>
            <a:r>
              <a:rPr lang="en-GB" sz="1401" dirty="0">
                <a:latin typeface="Arial" panose="020B0604020202020204" pitchFamily="34" charset="0"/>
                <a:cs typeface="Arial" panose="020B0604020202020204" pitchFamily="34" charset="0"/>
              </a:rPr>
              <a:t>A minimum of 25 hours per week, for 6 months.</a:t>
            </a:r>
          </a:p>
          <a:p>
            <a:pPr algn="just">
              <a:lnSpc>
                <a:spcPct val="100000"/>
              </a:lnSpc>
              <a:buFont typeface="Arial" panose="020B0604020202020204" pitchFamily="34" charset="0"/>
              <a:buChar char="•"/>
            </a:pPr>
            <a:r>
              <a:rPr lang="en-GB" sz="1401" dirty="0">
                <a:latin typeface="Arial" panose="020B0604020202020204" pitchFamily="34" charset="0"/>
                <a:cs typeface="Arial" panose="020B0604020202020204" pitchFamily="34" charset="0"/>
              </a:rPr>
              <a:t>Paid at least the National Minimum Wage for their age group</a:t>
            </a:r>
          </a:p>
          <a:p>
            <a:pPr algn="just">
              <a:lnSpc>
                <a:spcPct val="100000"/>
              </a:lnSpc>
              <a:buFont typeface="Arial" panose="020B0604020202020204" pitchFamily="34" charset="0"/>
              <a:buChar char="•"/>
            </a:pPr>
            <a:r>
              <a:rPr lang="en-GB" sz="1401" dirty="0">
                <a:latin typeface="Arial" panose="020B0604020202020204" pitchFamily="34" charset="0"/>
                <a:cs typeface="Arial" panose="020B0604020202020204" pitchFamily="34" charset="0"/>
              </a:rPr>
              <a:t>Should not require people to undertake extensive training before they begin the job placement.</a:t>
            </a:r>
          </a:p>
          <a:p>
            <a:pPr marL="0" indent="0" algn="just">
              <a:lnSpc>
                <a:spcPct val="100000"/>
              </a:lnSpc>
              <a:buNone/>
            </a:pPr>
            <a:r>
              <a:rPr lang="en-GB" dirty="0">
                <a:latin typeface="Arial" panose="020B0604020202020204" pitchFamily="34" charset="0"/>
                <a:cs typeface="Arial" panose="020B0604020202020204" pitchFamily="34" charset="0"/>
              </a:rPr>
              <a:t>Applications should include how the employer will help the participants to develop their skills and experience with:</a:t>
            </a:r>
          </a:p>
          <a:p>
            <a:pPr algn="just">
              <a:lnSpc>
                <a:spcPct val="100000"/>
              </a:lnSpc>
              <a:buFont typeface="Arial" panose="020B0604020202020204" pitchFamily="34" charset="0"/>
              <a:buChar char="•"/>
            </a:pPr>
            <a:r>
              <a:rPr lang="en-GB" sz="1500" dirty="0">
                <a:latin typeface="Arial" panose="020B0604020202020204" pitchFamily="34" charset="0"/>
                <a:cs typeface="Arial" panose="020B0604020202020204" pitchFamily="34" charset="0"/>
              </a:rPr>
              <a:t>Support to look for long-term work.</a:t>
            </a:r>
          </a:p>
          <a:p>
            <a:pPr algn="just">
              <a:lnSpc>
                <a:spcPct val="100000"/>
              </a:lnSpc>
              <a:buFont typeface="Arial" panose="020B0604020202020204" pitchFamily="34" charset="0"/>
              <a:buChar char="•"/>
            </a:pPr>
            <a:r>
              <a:rPr lang="en-GB" sz="1500" dirty="0">
                <a:latin typeface="Arial" panose="020B0604020202020204" pitchFamily="34" charset="0"/>
                <a:cs typeface="Arial" panose="020B0604020202020204" pitchFamily="34" charset="0"/>
              </a:rPr>
              <a:t>Support with CV and interview preparation.</a:t>
            </a:r>
          </a:p>
          <a:p>
            <a:pPr algn="just">
              <a:lnSpc>
                <a:spcPct val="100000"/>
              </a:lnSpc>
              <a:buFont typeface="Arial" panose="020B0604020202020204" pitchFamily="34" charset="0"/>
              <a:buChar char="•"/>
            </a:pPr>
            <a:r>
              <a:rPr lang="en-GB" sz="1500" dirty="0">
                <a:latin typeface="Arial" panose="020B0604020202020204" pitchFamily="34" charset="0"/>
                <a:cs typeface="Arial" panose="020B0604020202020204" pitchFamily="34" charset="0"/>
              </a:rPr>
              <a:t>Training to develop their skills, such as teamwork, organisation and communications as part of the role.</a:t>
            </a:r>
            <a:endParaRPr lang="en-GB" dirty="0">
              <a:latin typeface="Arial" panose="020B0604020202020204" pitchFamily="34" charset="0"/>
              <a:cs typeface="Arial" panose="020B0604020202020204" pitchFamily="34" charset="0"/>
            </a:endParaRPr>
          </a:p>
          <a:p>
            <a:pPr marL="0" indent="0" algn="just">
              <a:lnSpc>
                <a:spcPct val="100000"/>
              </a:lnSpc>
              <a:buNone/>
            </a:pPr>
            <a:r>
              <a:rPr lang="en-US" dirty="0">
                <a:latin typeface="Arial" panose="020B0604020202020204" pitchFamily="34" charset="0"/>
                <a:cs typeface="Arial" panose="020B0604020202020204" pitchFamily="34" charset="0"/>
                <a:hlinkClick r:id="rId2"/>
              </a:rPr>
              <a:t>https://assets.publishing.service.gov.uk/government/uploads/system/uploads/attachment_data/file/919132/kickstart-employer-guide-7.0.pdf</a:t>
            </a:r>
            <a:r>
              <a:rPr lang="en-US" dirty="0">
                <a:latin typeface="Arial" panose="020B0604020202020204" pitchFamily="34" charset="0"/>
                <a:cs typeface="Arial" panose="020B0604020202020204" pitchFamily="34" charset="0"/>
              </a:rPr>
              <a:t> </a:t>
            </a:r>
          </a:p>
        </p:txBody>
      </p:sp>
      <p:pic>
        <p:nvPicPr>
          <p:cNvPr id="5" name="Picture 4" descr="A picture containing drawing&#10;&#10;Description automatically generated">
            <a:extLst>
              <a:ext uri="{FF2B5EF4-FFF2-40B4-BE49-F238E27FC236}">
                <a16:creationId xmlns:a16="http://schemas.microsoft.com/office/drawing/2014/main" id="{97337C77-1F53-BF48-8C06-1B9218F24AB4}"/>
              </a:ext>
            </a:extLst>
          </p:cNvPr>
          <p:cNvPicPr>
            <a:picLocks noChangeAspect="1"/>
          </p:cNvPicPr>
          <p:nvPr/>
        </p:nvPicPr>
        <p:blipFill>
          <a:blip r:embed="rId3"/>
          <a:stretch>
            <a:fillRect/>
          </a:stretch>
        </p:blipFill>
        <p:spPr>
          <a:xfrm>
            <a:off x="9233744" y="4714878"/>
            <a:ext cx="2715858" cy="1879372"/>
          </a:xfrm>
          <a:prstGeom prst="rect">
            <a:avLst/>
          </a:prstGeom>
        </p:spPr>
      </p:pic>
    </p:spTree>
    <p:extLst>
      <p:ext uri="{BB962C8B-B14F-4D97-AF65-F5344CB8AC3E}">
        <p14:creationId xmlns:p14="http://schemas.microsoft.com/office/powerpoint/2010/main" val="3746769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46" name="Group 4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7"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81" name="Rectangle 7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8" y="2"/>
            <a:ext cx="10268336"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48F60AAF-BE24-9447-9744-9843994857BE}"/>
              </a:ext>
            </a:extLst>
          </p:cNvPr>
          <p:cNvSpPr>
            <a:spLocks noGrp="1"/>
          </p:cNvSpPr>
          <p:nvPr>
            <p:ph type="title"/>
          </p:nvPr>
        </p:nvSpPr>
        <p:spPr>
          <a:xfrm>
            <a:off x="2276479" y="772727"/>
            <a:ext cx="6230857" cy="955340"/>
          </a:xfrm>
        </p:spPr>
        <p:txBody>
          <a:bodyPr anchor="t">
            <a:normAutofit/>
          </a:bodyPr>
          <a:lstStyle/>
          <a:p>
            <a:pPr algn="l"/>
            <a:r>
              <a:rPr lang="en-US" sz="2800" b="1" dirty="0">
                <a:solidFill>
                  <a:schemeClr val="accent1"/>
                </a:solidFill>
              </a:rPr>
              <a:t>Employability</a:t>
            </a:r>
            <a:endParaRPr lang="en-US" sz="2800" dirty="0">
              <a:solidFill>
                <a:schemeClr val="accent1"/>
              </a:solidFill>
            </a:endParaRPr>
          </a:p>
        </p:txBody>
      </p:sp>
      <p:sp>
        <p:nvSpPr>
          <p:cNvPr id="84" name="Isosceles Triangle 7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9" y="954813"/>
            <a:ext cx="300773" cy="25928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1"/>
          </a:p>
        </p:txBody>
      </p:sp>
      <p:pic>
        <p:nvPicPr>
          <p:cNvPr id="5" name="Picture 4" descr="A picture containing drawing&#10;&#10;Description automatically generated">
            <a:extLst>
              <a:ext uri="{FF2B5EF4-FFF2-40B4-BE49-F238E27FC236}">
                <a16:creationId xmlns:a16="http://schemas.microsoft.com/office/drawing/2014/main" id="{97337C77-1F53-BF48-8C06-1B9218F24AB4}"/>
              </a:ext>
            </a:extLst>
          </p:cNvPr>
          <p:cNvPicPr>
            <a:picLocks noChangeAspect="1"/>
          </p:cNvPicPr>
          <p:nvPr/>
        </p:nvPicPr>
        <p:blipFill>
          <a:blip r:embed="rId2"/>
          <a:stretch>
            <a:fillRect/>
          </a:stretch>
        </p:blipFill>
        <p:spPr>
          <a:xfrm>
            <a:off x="9233744" y="4714878"/>
            <a:ext cx="2715858" cy="1879372"/>
          </a:xfrm>
          <a:prstGeom prst="rect">
            <a:avLst/>
          </a:prstGeom>
        </p:spPr>
      </p:pic>
      <p:sp>
        <p:nvSpPr>
          <p:cNvPr id="8" name="Content Placeholder 7">
            <a:extLst>
              <a:ext uri="{FF2B5EF4-FFF2-40B4-BE49-F238E27FC236}">
                <a16:creationId xmlns:a16="http://schemas.microsoft.com/office/drawing/2014/main" id="{0430606E-CB4D-4939-87E5-5A08E5BDCF1F}"/>
              </a:ext>
            </a:extLst>
          </p:cNvPr>
          <p:cNvSpPr>
            <a:spLocks noGrp="1"/>
          </p:cNvSpPr>
          <p:nvPr>
            <p:ph idx="1"/>
          </p:nvPr>
        </p:nvSpPr>
        <p:spPr>
          <a:xfrm>
            <a:off x="2426046" y="1427401"/>
            <a:ext cx="6848133" cy="5284972"/>
          </a:xfrm>
        </p:spPr>
        <p:txBody>
          <a:bodyPr>
            <a:noAutofit/>
          </a:bodyPr>
          <a:lstStyle/>
          <a:p>
            <a:pPr marL="0" indent="0">
              <a:buNone/>
            </a:pPr>
            <a:r>
              <a:rPr lang="en-GB" sz="1200" dirty="0">
                <a:latin typeface="Arial" panose="020B0604020202020204" pitchFamily="34" charset="0"/>
                <a:cs typeface="Arial" panose="020B0604020202020204" pitchFamily="34" charset="0"/>
              </a:rPr>
              <a:t>Kickstart is a great opportunity for employers to move their business forward with the support of the government, but at the heart of this scheme is the participant themselves. </a:t>
            </a:r>
          </a:p>
          <a:p>
            <a:pPr marL="0" indent="0">
              <a:buNone/>
            </a:pPr>
            <a:r>
              <a:rPr lang="en-GB" sz="1200" dirty="0">
                <a:latin typeface="Arial" panose="020B0604020202020204" pitchFamily="34" charset="0"/>
                <a:cs typeface="Arial" panose="020B0604020202020204" pitchFamily="34" charset="0"/>
              </a:rPr>
              <a:t>The roles that should be put forward should be real with a genuine intention to make a difference to the participant with a view to support them into sustainable employment.  </a:t>
            </a:r>
          </a:p>
          <a:p>
            <a:pPr marL="0" indent="0">
              <a:buNone/>
            </a:pPr>
            <a:r>
              <a:rPr lang="en-GB" sz="1200" dirty="0">
                <a:latin typeface="Arial" panose="020B0604020202020204" pitchFamily="34" charset="0"/>
                <a:cs typeface="Arial" panose="020B0604020202020204" pitchFamily="34" charset="0"/>
              </a:rPr>
              <a:t>The £1,500 grant that the government will give all employers per kickstart job role can only be used for set up </a:t>
            </a:r>
            <a:r>
              <a:rPr lang="en-GB" sz="1200" dirty="0">
                <a:solidFill>
                  <a:srgbClr val="0B0C0C"/>
                </a:solidFill>
                <a:latin typeface="Arial" panose="020B0604020202020204" pitchFamily="34" charset="0"/>
                <a:cs typeface="Arial" panose="020B0604020202020204" pitchFamily="34" charset="0"/>
              </a:rPr>
              <a:t>costs and to support the young person to develop their employability skills. This can include:</a:t>
            </a:r>
          </a:p>
          <a:p>
            <a:pPr>
              <a:spcBef>
                <a:spcPts val="0"/>
              </a:spcBef>
            </a:pPr>
            <a:r>
              <a:rPr lang="en-GB" sz="1200" dirty="0">
                <a:solidFill>
                  <a:srgbClr val="0B0C0C"/>
                </a:solidFill>
                <a:latin typeface="Arial" panose="020B0604020202020204" pitchFamily="34" charset="0"/>
                <a:cs typeface="Arial" panose="020B0604020202020204" pitchFamily="34" charset="0"/>
              </a:rPr>
              <a:t>Laptop</a:t>
            </a:r>
          </a:p>
          <a:p>
            <a:pPr>
              <a:spcBef>
                <a:spcPts val="0"/>
              </a:spcBef>
            </a:pPr>
            <a:r>
              <a:rPr lang="en-GB" sz="1200" dirty="0">
                <a:latin typeface="Arial" panose="020B0604020202020204" pitchFamily="34" charset="0"/>
                <a:cs typeface="Arial" panose="020B0604020202020204" pitchFamily="34" charset="0"/>
              </a:rPr>
              <a:t>Payroll set up</a:t>
            </a:r>
          </a:p>
          <a:p>
            <a:pPr>
              <a:spcBef>
                <a:spcPts val="0"/>
              </a:spcBef>
            </a:pPr>
            <a:r>
              <a:rPr lang="en-GB" sz="1200" dirty="0">
                <a:latin typeface="Arial" panose="020B0604020202020204" pitchFamily="34" charset="0"/>
                <a:cs typeface="Arial" panose="020B0604020202020204" pitchFamily="34" charset="0"/>
              </a:rPr>
              <a:t>DBS</a:t>
            </a:r>
          </a:p>
          <a:p>
            <a:pPr>
              <a:spcBef>
                <a:spcPts val="0"/>
              </a:spcBef>
            </a:pPr>
            <a:r>
              <a:rPr lang="en-GB" sz="1200" dirty="0">
                <a:latin typeface="Arial" panose="020B0604020202020204" pitchFamily="34" charset="0"/>
                <a:cs typeface="Arial" panose="020B0604020202020204" pitchFamily="34" charset="0"/>
              </a:rPr>
              <a:t>Uniform </a:t>
            </a:r>
          </a:p>
          <a:p>
            <a:pPr>
              <a:spcBef>
                <a:spcPts val="0"/>
              </a:spcBef>
            </a:pPr>
            <a:r>
              <a:rPr lang="en-GB" sz="1200" dirty="0">
                <a:latin typeface="Arial" panose="020B0604020202020204" pitchFamily="34" charset="0"/>
                <a:cs typeface="Arial" panose="020B0604020202020204" pitchFamily="34" charset="0"/>
              </a:rPr>
              <a:t>Employability Training</a:t>
            </a:r>
          </a:p>
          <a:p>
            <a:pPr>
              <a:spcBef>
                <a:spcPts val="0"/>
              </a:spcBef>
            </a:pPr>
            <a:r>
              <a:rPr lang="en-GB" sz="1200" dirty="0">
                <a:latin typeface="Arial" panose="020B0604020202020204" pitchFamily="34" charset="0"/>
                <a:cs typeface="Arial" panose="020B0604020202020204" pitchFamily="34" charset="0"/>
              </a:rPr>
              <a:t>Other training to support them progress within the placement and offer the participant more skills that will benefit them moving into a sustainable job or apprenticeship.</a:t>
            </a:r>
          </a:p>
          <a:p>
            <a:pPr marL="0" indent="0">
              <a:buNone/>
            </a:pPr>
            <a:r>
              <a:rPr lang="en-GB" sz="1200" dirty="0">
                <a:latin typeface="Arial" panose="020B0604020202020204" pitchFamily="34" charset="0"/>
                <a:cs typeface="Arial" panose="020B0604020202020204" pitchFamily="34" charset="0"/>
              </a:rPr>
              <a:t>As part of our offer to our Kickstart employers we will be offering a package of training and support which includes remote training for the Kickstart participants, so they can gain a recognised employability qualification and monthly remote 1-2-1 mentoring sessions to support the participant flourish in their new workplace.  </a:t>
            </a:r>
            <a:r>
              <a:rPr lang="en-GB" sz="1200" b="1" dirty="0">
                <a:latin typeface="Arial" panose="020B0604020202020204" pitchFamily="34" charset="0"/>
                <a:cs typeface="Arial" panose="020B0604020202020204" pitchFamily="34" charset="0"/>
              </a:rPr>
              <a:t>The cost of this training is £495+VAT, </a:t>
            </a:r>
            <a:r>
              <a:rPr lang="en-GB" sz="1200" dirty="0">
                <a:latin typeface="Arial" panose="020B0604020202020204" pitchFamily="34" charset="0"/>
                <a:cs typeface="Arial" panose="020B0604020202020204" pitchFamily="34" charset="0"/>
              </a:rPr>
              <a:t>this would come out of the employers £1,500 grant, should you wish to take up our training offer.  </a:t>
            </a:r>
          </a:p>
          <a:p>
            <a:pPr marL="0" indent="0">
              <a:buNone/>
            </a:pPr>
            <a:r>
              <a:rPr lang="en-GB" sz="1200" dirty="0">
                <a:latin typeface="Arial" panose="020B0604020202020204" pitchFamily="34" charset="0"/>
                <a:cs typeface="Arial" panose="020B0604020202020204" pitchFamily="34" charset="0"/>
              </a:rPr>
              <a:t>HMRC also have the right to audit any company that is offering Kickstart roles and will expect to see an audit trail of the £1,500.</a:t>
            </a:r>
          </a:p>
        </p:txBody>
      </p:sp>
    </p:spTree>
    <p:extLst>
      <p:ext uri="{BB962C8B-B14F-4D97-AF65-F5344CB8AC3E}">
        <p14:creationId xmlns:p14="http://schemas.microsoft.com/office/powerpoint/2010/main" val="514813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46" name="Group 4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7"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81" name="Rectangle 7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8" y="2"/>
            <a:ext cx="10268336"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84" name="Isosceles Triangle 7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9" y="954813"/>
            <a:ext cx="300773" cy="25928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1"/>
          </a:p>
        </p:txBody>
      </p:sp>
      <p:pic>
        <p:nvPicPr>
          <p:cNvPr id="7" name="Picture 6">
            <a:extLst>
              <a:ext uri="{FF2B5EF4-FFF2-40B4-BE49-F238E27FC236}">
                <a16:creationId xmlns:a16="http://schemas.microsoft.com/office/drawing/2014/main" id="{F3FB22E8-0C4B-4347-AB24-86E73523E090}"/>
              </a:ext>
            </a:extLst>
          </p:cNvPr>
          <p:cNvPicPr>
            <a:picLocks noChangeAspect="1"/>
          </p:cNvPicPr>
          <p:nvPr/>
        </p:nvPicPr>
        <p:blipFill>
          <a:blip r:embed="rId2"/>
          <a:stretch>
            <a:fillRect/>
          </a:stretch>
        </p:blipFill>
        <p:spPr>
          <a:xfrm>
            <a:off x="3685746" y="5"/>
            <a:ext cx="4820521" cy="6858000"/>
          </a:xfrm>
          <a:prstGeom prst="rect">
            <a:avLst/>
          </a:prstGeom>
        </p:spPr>
      </p:pic>
    </p:spTree>
    <p:extLst>
      <p:ext uri="{BB962C8B-B14F-4D97-AF65-F5344CB8AC3E}">
        <p14:creationId xmlns:p14="http://schemas.microsoft.com/office/powerpoint/2010/main" val="1502940494"/>
      </p:ext>
    </p:extLst>
  </p:cSld>
  <p:clrMapOvr>
    <a:masterClrMapping/>
  </p:clrMapOvr>
</p:sld>
</file>

<file path=ppt/theme/theme1.xml><?xml version="1.0" encoding="utf-8"?>
<a:theme xmlns:a="http://schemas.openxmlformats.org/drawingml/2006/main" name="Atlas">
  <a:themeElements>
    <a:clrScheme name="Custom 2">
      <a:dk1>
        <a:srgbClr val="000000"/>
      </a:dk1>
      <a:lt1>
        <a:srgbClr val="FFFFFF"/>
      </a:lt1>
      <a:dk2>
        <a:srgbClr val="3D3D3D"/>
      </a:dk2>
      <a:lt2>
        <a:srgbClr val="EBEBEB"/>
      </a:lt2>
      <a:accent1>
        <a:srgbClr val="EE3D35"/>
      </a:accent1>
      <a:accent2>
        <a:srgbClr val="264055"/>
      </a:accent2>
      <a:accent3>
        <a:srgbClr val="EE3D35"/>
      </a:accent3>
      <a:accent4>
        <a:srgbClr val="264055"/>
      </a:accent4>
      <a:accent5>
        <a:srgbClr val="EE3D35"/>
      </a:accent5>
      <a:accent6>
        <a:srgbClr val="264055"/>
      </a:accent6>
      <a:hlink>
        <a:srgbClr val="EE3D35"/>
      </a:hlink>
      <a:folHlink>
        <a:srgbClr val="264055"/>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8310E3720DC94A96C34866D9B0EA63" ma:contentTypeVersion="18" ma:contentTypeDescription="Create a new document." ma:contentTypeScope="" ma:versionID="01a4d7dca16299abc14e2b5598db7e82">
  <xsd:schema xmlns:xsd="http://www.w3.org/2001/XMLSchema" xmlns:xs="http://www.w3.org/2001/XMLSchema" xmlns:p="http://schemas.microsoft.com/office/2006/metadata/properties" xmlns:ns1="http://schemas.microsoft.com/sharepoint/v3" xmlns:ns2="496a9061-824e-4741-b97e-926eb97dc76c" xmlns:ns3="a2ac3fe8-2240-421c-b996-840b7e6516ad" targetNamespace="http://schemas.microsoft.com/office/2006/metadata/properties" ma:root="true" ma:fieldsID="83bac40873b877bffac6545cab3ae4e0" ns1:_="" ns2:_="" ns3:_="">
    <xsd:import namespace="http://schemas.microsoft.com/sharepoint/v3"/>
    <xsd:import namespace="496a9061-824e-4741-b97e-926eb97dc76c"/>
    <xsd:import namespace="a2ac3fe8-2240-421c-b996-840b7e6516ad"/>
    <xsd:element name="properties">
      <xsd:complexType>
        <xsd:sequence>
          <xsd:element name="documentManagement">
            <xsd:complexType>
              <xsd:all>
                <xsd:element ref="ns2:SharedWithUsers" minOccurs="0"/>
                <xsd:element ref="ns2:SharedWithDetails" minOccurs="0"/>
                <xsd:element ref="ns3:t2j2" minOccurs="0"/>
                <xsd:element ref="ns3:ojjb" minOccurs="0"/>
                <xsd:element ref="ns3:shared" minOccurs="0"/>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3:Notes0"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6a9061-824e-4741-b97e-926eb97dc76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ac3fe8-2240-421c-b996-840b7e6516ad" elementFormDefault="qualified">
    <xsd:import namespace="http://schemas.microsoft.com/office/2006/documentManagement/types"/>
    <xsd:import namespace="http://schemas.microsoft.com/office/infopath/2007/PartnerControls"/>
    <xsd:element name="t2j2" ma:index="10" nillable="true" ma:displayName="Text" ma:internalName="t2j2">
      <xsd:simpleType>
        <xsd:restriction base="dms:Text"/>
      </xsd:simpleType>
    </xsd:element>
    <xsd:element name="ojjb" ma:index="11" nillable="true" ma:displayName="Date and Time" ma:internalName="ojjb">
      <xsd:simpleType>
        <xsd:restriction base="dms:DateTime"/>
      </xsd:simpleType>
    </xsd:element>
    <xsd:element name="shared" ma:index="12" nillable="true" ma:displayName="shared" ma:SearchPeopleOnly="false" ma:SharePointGroup="0" ma:internalName="shared">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AutoTags" ma:index="17" nillable="true" ma:displayName="MediaServiceAutoTags"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Notes0" ma:index="19" nillable="true" ma:displayName="Notes" ma:format="Dropdown" ma:internalName="Notes0">
      <xsd:simpleType>
        <xsd:restriction base="dms:Text">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Notes0 xmlns="a2ac3fe8-2240-421c-b996-840b7e6516ad" xsi:nil="true"/>
    <shared xmlns="a2ac3fe8-2240-421c-b996-840b7e6516ad">
      <UserInfo>
        <DisplayName/>
        <AccountId xsi:nil="true"/>
        <AccountType/>
      </UserInfo>
    </shared>
    <t2j2 xmlns="a2ac3fe8-2240-421c-b996-840b7e6516ad" xsi:nil="true"/>
    <ojjb xmlns="a2ac3fe8-2240-421c-b996-840b7e6516ad"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B2A7F30-31B1-4B20-8983-EAB7D688719D}">
  <ds:schemaRefs>
    <ds:schemaRef ds:uri="http://schemas.microsoft.com/sharepoint/v3/contenttype/forms"/>
  </ds:schemaRefs>
</ds:datastoreItem>
</file>

<file path=customXml/itemProps2.xml><?xml version="1.0" encoding="utf-8"?>
<ds:datastoreItem xmlns:ds="http://schemas.openxmlformats.org/officeDocument/2006/customXml" ds:itemID="{FAF2CDA0-A921-4CDC-8178-ABA27054CC08}">
  <ds:schemaRefs>
    <ds:schemaRef ds:uri="496a9061-824e-4741-b97e-926eb97dc76c"/>
    <ds:schemaRef ds:uri="a2ac3fe8-2240-421c-b996-840b7e6516a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81DAB71-0BBF-489C-A492-9D712D6AF12B}">
  <ds:schemaRefs>
    <ds:schemaRef ds:uri="a2ac3fe8-2240-421c-b996-840b7e6516ad"/>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27</TotalTime>
  <Words>1352</Words>
  <Application>Microsoft Office PowerPoint</Application>
  <PresentationFormat>Widescreen</PresentationFormat>
  <Paragraphs>96</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nta</vt:lpstr>
      <vt:lpstr>Rockwell</vt:lpstr>
      <vt:lpstr>Wingdings</vt:lpstr>
      <vt:lpstr>Atlas</vt:lpstr>
      <vt:lpstr>Kickstart Scheme  </vt:lpstr>
      <vt:lpstr>PowerPoint Presentation</vt:lpstr>
      <vt:lpstr>About PTS</vt:lpstr>
      <vt:lpstr>About PTS</vt:lpstr>
      <vt:lpstr>What is a Kickstart Gateway?</vt:lpstr>
      <vt:lpstr>What is the Kickstart Scheme ? </vt:lpstr>
      <vt:lpstr>Employer Eligibility Criteria </vt:lpstr>
      <vt:lpstr>Employability</vt:lpstr>
      <vt:lpstr>PowerPoint Presentation</vt:lpstr>
      <vt:lpstr>The Kickstart Participant</vt:lpstr>
      <vt:lpstr>How and When will you Receive the Funding?</vt:lpstr>
      <vt:lpstr>PowerPoint Presentation</vt:lpstr>
      <vt:lpstr>Interested and 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Paige Hewitt</dc:creator>
  <cp:lastModifiedBy>Jackie Denyer</cp:lastModifiedBy>
  <cp:revision>5</cp:revision>
  <dcterms:created xsi:type="dcterms:W3CDTF">2020-09-01T08:23:55Z</dcterms:created>
  <dcterms:modified xsi:type="dcterms:W3CDTF">2020-11-09T17:11:58Z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0x0101001F8310E3720DC94A96C34866D9B0EA63</vt:lpwstr>
  </property>
</Properties>
</file>